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308" r:id="rId2"/>
    <p:sldId id="256" r:id="rId3"/>
    <p:sldId id="293" r:id="rId4"/>
    <p:sldId id="266" r:id="rId5"/>
    <p:sldId id="268" r:id="rId6"/>
    <p:sldId id="267" r:id="rId7"/>
    <p:sldId id="269" r:id="rId8"/>
    <p:sldId id="270" r:id="rId9"/>
    <p:sldId id="271" r:id="rId10"/>
    <p:sldId id="272" r:id="rId11"/>
    <p:sldId id="273" r:id="rId12"/>
    <p:sldId id="274" r:id="rId13"/>
    <p:sldId id="275"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90" r:id="rId28"/>
    <p:sldId id="291" r:id="rId29"/>
    <p:sldId id="292" r:id="rId30"/>
    <p:sldId id="309" r:id="rId31"/>
    <p:sldId id="310" r:id="rId32"/>
    <p:sldId id="297" r:id="rId33"/>
    <p:sldId id="294" r:id="rId34"/>
    <p:sldId id="295" r:id="rId35"/>
    <p:sldId id="298" r:id="rId36"/>
    <p:sldId id="305" r:id="rId37"/>
    <p:sldId id="296" r:id="rId38"/>
    <p:sldId id="304" r:id="rId39"/>
    <p:sldId id="299" r:id="rId40"/>
    <p:sldId id="300" r:id="rId41"/>
    <p:sldId id="306" r:id="rId42"/>
    <p:sldId id="301" r:id="rId43"/>
    <p:sldId id="302" r:id="rId44"/>
    <p:sldId id="303" r:id="rId45"/>
    <p:sldId id="258" r:id="rId46"/>
    <p:sldId id="259" r:id="rId47"/>
    <p:sldId id="260" r:id="rId48"/>
    <p:sldId id="261" r:id="rId49"/>
    <p:sldId id="262" r:id="rId50"/>
    <p:sldId id="264" r:id="rId51"/>
    <p:sldId id="265" r:id="rId52"/>
    <p:sldId id="307"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9" autoAdjust="0"/>
    <p:restoredTop sz="94660"/>
  </p:normalViewPr>
  <p:slideViewPr>
    <p:cSldViewPr snapToGrid="0">
      <p:cViewPr varScale="1">
        <p:scale>
          <a:sx n="129" d="100"/>
          <a:sy n="129" d="100"/>
        </p:scale>
        <p:origin x="535" y="6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6/30/2024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6/30/2024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6/30/2024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6/30/2024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6/30/2024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6/30/2024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6/30/2024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6/30/2024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6/30/2024</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6/30/2024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6/30/2024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6/30/2024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6/30/2024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6/30/2024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6/30/2024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6/30/2024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6/30/2024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6/30/2024</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licensing.intel.com/psg/s/?language=en_US"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intel.com/content/www/us/en/software-kit/662336/intel-quartus-ii-subscription-edition-design-software-version-13-1-for-windows.html"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licensing.intel.com/psg/s/?language=en_US"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2C34CD-A09E-98B1-D30F-C90E0B45BCF2}"/>
              </a:ext>
            </a:extLst>
          </p:cNvPr>
          <p:cNvPicPr>
            <a:picLocks noChangeAspect="1"/>
          </p:cNvPicPr>
          <p:nvPr/>
        </p:nvPicPr>
        <p:blipFill>
          <a:blip r:embed="rId2"/>
          <a:stretch>
            <a:fillRect/>
          </a:stretch>
        </p:blipFill>
        <p:spPr>
          <a:xfrm>
            <a:off x="4465674" y="637880"/>
            <a:ext cx="3321612" cy="335721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4" name="Picture 3">
            <a:extLst>
              <a:ext uri="{FF2B5EF4-FFF2-40B4-BE49-F238E27FC236}">
                <a16:creationId xmlns:a16="http://schemas.microsoft.com/office/drawing/2014/main" id="{2FF535C3-8BCC-21F2-4252-5D5AA044A223}"/>
              </a:ext>
            </a:extLst>
          </p:cNvPr>
          <p:cNvPicPr>
            <a:picLocks noChangeAspect="1"/>
          </p:cNvPicPr>
          <p:nvPr/>
        </p:nvPicPr>
        <p:blipFill>
          <a:blip r:embed="rId3"/>
          <a:stretch>
            <a:fillRect/>
          </a:stretch>
        </p:blipFill>
        <p:spPr>
          <a:xfrm>
            <a:off x="5065352" y="1041991"/>
            <a:ext cx="2220078" cy="2700669"/>
          </a:xfrm>
          <a:prstGeom prst="rect">
            <a:avLst/>
          </a:prstGeom>
        </p:spPr>
      </p:pic>
      <p:sp>
        <p:nvSpPr>
          <p:cNvPr id="9" name="TextBox 8">
            <a:extLst>
              <a:ext uri="{FF2B5EF4-FFF2-40B4-BE49-F238E27FC236}">
                <a16:creationId xmlns:a16="http://schemas.microsoft.com/office/drawing/2014/main" id="{04B4112A-9846-6F15-55A2-D198506B8A18}"/>
              </a:ext>
            </a:extLst>
          </p:cNvPr>
          <p:cNvSpPr txBox="1"/>
          <p:nvPr/>
        </p:nvSpPr>
        <p:spPr>
          <a:xfrm>
            <a:off x="3236226" y="4338167"/>
            <a:ext cx="6093372" cy="707886"/>
          </a:xfrm>
          <a:prstGeom prst="rect">
            <a:avLst/>
          </a:prstGeom>
          <a:noFill/>
        </p:spPr>
        <p:txBody>
          <a:bodyPr wrap="square">
            <a:spAutoFit/>
          </a:bodyPr>
          <a:lstStyle/>
          <a:p>
            <a:pPr algn="ctr"/>
            <a:r>
              <a:rPr lang="en-IN" sz="4000" dirty="0">
                <a:solidFill>
                  <a:srgbClr val="FFFF00"/>
                </a:solidFill>
                <a:latin typeface="Roboto" panose="02000000000000000000" pitchFamily="2" charset="0"/>
                <a:ea typeface="Roboto" panose="02000000000000000000" pitchFamily="2" charset="0"/>
                <a:cs typeface="Roboto" panose="02000000000000000000" pitchFamily="2" charset="0"/>
              </a:rPr>
              <a:t>LINGAYA’S VIDYAPEETH</a:t>
            </a:r>
          </a:p>
        </p:txBody>
      </p:sp>
      <p:sp>
        <p:nvSpPr>
          <p:cNvPr id="11" name="TextBox 10">
            <a:extLst>
              <a:ext uri="{FF2B5EF4-FFF2-40B4-BE49-F238E27FC236}">
                <a16:creationId xmlns:a16="http://schemas.microsoft.com/office/drawing/2014/main" id="{68CAD5D8-7045-39AB-EE35-0B9CCA9DE9B7}"/>
              </a:ext>
            </a:extLst>
          </p:cNvPr>
          <p:cNvSpPr txBox="1"/>
          <p:nvPr/>
        </p:nvSpPr>
        <p:spPr>
          <a:xfrm>
            <a:off x="2832513" y="5046053"/>
            <a:ext cx="7080649" cy="400110"/>
          </a:xfrm>
          <a:prstGeom prst="rect">
            <a:avLst/>
          </a:prstGeom>
          <a:noFill/>
        </p:spPr>
        <p:txBody>
          <a:bodyPr wrap="square">
            <a:spAutoFit/>
          </a:bodyPr>
          <a:lstStyle/>
          <a:p>
            <a:pPr algn="ctr"/>
            <a:r>
              <a:rPr lang="en-IN" sz="2000" dirty="0">
                <a:solidFill>
                  <a:srgbClr val="FFFF00"/>
                </a:solidFill>
                <a:latin typeface="Roboto" panose="02000000000000000000" pitchFamily="2" charset="0"/>
                <a:ea typeface="Roboto" panose="02000000000000000000" pitchFamily="2" charset="0"/>
                <a:cs typeface="Roboto" panose="02000000000000000000" pitchFamily="2" charset="0"/>
              </a:rPr>
              <a:t>Faridabad, Haryana</a:t>
            </a:r>
          </a:p>
        </p:txBody>
      </p:sp>
      <p:sp>
        <p:nvSpPr>
          <p:cNvPr id="13" name="TextBox 12">
            <a:extLst>
              <a:ext uri="{FF2B5EF4-FFF2-40B4-BE49-F238E27FC236}">
                <a16:creationId xmlns:a16="http://schemas.microsoft.com/office/drawing/2014/main" id="{A4EDD188-FEBC-B4C2-7E85-E78A7DED205F}"/>
              </a:ext>
            </a:extLst>
          </p:cNvPr>
          <p:cNvSpPr txBox="1"/>
          <p:nvPr/>
        </p:nvSpPr>
        <p:spPr>
          <a:xfrm>
            <a:off x="2466754" y="5494606"/>
            <a:ext cx="7553370" cy="646331"/>
          </a:xfrm>
          <a:prstGeom prst="rect">
            <a:avLst/>
          </a:prstGeom>
          <a:noFill/>
        </p:spPr>
        <p:txBody>
          <a:bodyPr wrap="square">
            <a:spAutoFit/>
          </a:bodyPr>
          <a:lstStyle/>
          <a:p>
            <a:pPr algn="ctr"/>
            <a:r>
              <a:rPr lang="en-US" dirty="0">
                <a:solidFill>
                  <a:srgbClr val="00B0F0"/>
                </a:solidFill>
                <a:latin typeface="Roboto" panose="02000000000000000000" pitchFamily="2" charset="0"/>
                <a:ea typeface="Roboto" panose="02000000000000000000" pitchFamily="2" charset="0"/>
                <a:cs typeface="Roboto" panose="02000000000000000000" pitchFamily="2" charset="0"/>
              </a:rPr>
              <a:t>Deemed-to-be-University u/s 3 of UGC Act 1956</a:t>
            </a:r>
          </a:p>
          <a:p>
            <a:pPr algn="ctr"/>
            <a:r>
              <a:rPr lang="en-US" dirty="0">
                <a:solidFill>
                  <a:srgbClr val="00B0F0"/>
                </a:solidFill>
                <a:latin typeface="Roboto" panose="02000000000000000000" pitchFamily="2" charset="0"/>
                <a:ea typeface="Roboto" panose="02000000000000000000" pitchFamily="2" charset="0"/>
                <a:cs typeface="Roboto" panose="02000000000000000000" pitchFamily="2" charset="0"/>
              </a:rPr>
              <a:t>NAAC Accredited, Approved by MHRD/ AICTE/ PCI/ BCI/ COA/ NCTE</a:t>
            </a:r>
          </a:p>
        </p:txBody>
      </p:sp>
    </p:spTree>
    <p:extLst>
      <p:ext uri="{BB962C8B-B14F-4D97-AF65-F5344CB8AC3E}">
        <p14:creationId xmlns:p14="http://schemas.microsoft.com/office/powerpoint/2010/main" val="19058584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B5B80-CCFD-4383-7F69-24EE94AC1D28}"/>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Quartus II Software Installation and Licensing</a:t>
            </a:r>
            <a:endParaRPr lang="en-IN" dirty="0">
              <a:latin typeface="roboto" panose="02000000000000000000" pitchFamily="2" charset="0"/>
              <a:ea typeface="roboto" panose="02000000000000000000" pitchFamily="2" charset="0"/>
              <a:cs typeface="roboto" panose="02000000000000000000" pitchFamily="2" charset="0"/>
            </a:endParaRPr>
          </a:p>
        </p:txBody>
      </p:sp>
      <p:sp>
        <p:nvSpPr>
          <p:cNvPr id="3" name="Content Placeholder 2">
            <a:extLst>
              <a:ext uri="{FF2B5EF4-FFF2-40B4-BE49-F238E27FC236}">
                <a16:creationId xmlns:a16="http://schemas.microsoft.com/office/drawing/2014/main" id="{1E4CFEAB-D943-10CA-17DB-7EFF2E850F12}"/>
              </a:ext>
            </a:extLst>
          </p:cNvPr>
          <p:cNvSpPr>
            <a:spLocks noGrp="1"/>
          </p:cNvSpPr>
          <p:nvPr>
            <p:ph idx="1"/>
          </p:nvPr>
        </p:nvSpPr>
        <p:spPr>
          <a:xfrm>
            <a:off x="680321" y="2336873"/>
            <a:ext cx="4950012" cy="3599316"/>
          </a:xfrm>
        </p:spPr>
        <p:txBody>
          <a:bodyPr/>
          <a:lstStyle/>
          <a:p>
            <a:r>
              <a:rPr lang="en-US" sz="1600" dirty="0">
                <a:latin typeface="roboto" panose="02000000000000000000" pitchFamily="2" charset="0"/>
                <a:ea typeface="roboto" panose="02000000000000000000" pitchFamily="2" charset="0"/>
                <a:cs typeface="roboto" panose="02000000000000000000" pitchFamily="2" charset="0"/>
              </a:rPr>
              <a:t>Now go to your registered email id and get the verification code and type here and click create an account</a:t>
            </a:r>
          </a:p>
          <a:p>
            <a:endParaRPr lang="en-US" sz="1600" dirty="0">
              <a:latin typeface="roboto" panose="02000000000000000000" pitchFamily="2" charset="0"/>
              <a:ea typeface="roboto" panose="02000000000000000000" pitchFamily="2" charset="0"/>
              <a:cs typeface="roboto" panose="02000000000000000000" pitchFamily="2" charset="0"/>
            </a:endParaRPr>
          </a:p>
          <a:p>
            <a:endParaRPr lang="en-US" sz="1600" dirty="0">
              <a:latin typeface="roboto" panose="02000000000000000000" pitchFamily="2" charset="0"/>
              <a:ea typeface="roboto" panose="02000000000000000000" pitchFamily="2" charset="0"/>
              <a:cs typeface="roboto" panose="02000000000000000000" pitchFamily="2" charset="0"/>
            </a:endParaRPr>
          </a:p>
          <a:p>
            <a:endParaRPr lang="en-US" sz="1600" dirty="0">
              <a:latin typeface="roboto" panose="02000000000000000000" pitchFamily="2" charset="0"/>
              <a:ea typeface="roboto" panose="02000000000000000000" pitchFamily="2" charset="0"/>
              <a:cs typeface="roboto" panose="02000000000000000000" pitchFamily="2" charset="0"/>
            </a:endParaRPr>
          </a:p>
          <a:p>
            <a:endParaRPr lang="en-US" sz="1600" dirty="0">
              <a:latin typeface="roboto" panose="02000000000000000000" pitchFamily="2" charset="0"/>
              <a:ea typeface="roboto" panose="02000000000000000000" pitchFamily="2" charset="0"/>
              <a:cs typeface="roboto" panose="02000000000000000000" pitchFamily="2" charset="0"/>
            </a:endParaRPr>
          </a:p>
          <a:p>
            <a:endParaRPr lang="en-US" sz="1600" dirty="0">
              <a:latin typeface="roboto" panose="02000000000000000000" pitchFamily="2" charset="0"/>
              <a:ea typeface="roboto" panose="02000000000000000000" pitchFamily="2" charset="0"/>
              <a:cs typeface="roboto" panose="02000000000000000000" pitchFamily="2" charset="0"/>
            </a:endParaRPr>
          </a:p>
          <a:p>
            <a:pPr marL="0" indent="0">
              <a:buNone/>
            </a:pPr>
            <a:endParaRPr lang="en-US" sz="1600" dirty="0">
              <a:latin typeface="roboto" panose="02000000000000000000" pitchFamily="2" charset="0"/>
              <a:ea typeface="roboto" panose="02000000000000000000" pitchFamily="2" charset="0"/>
              <a:cs typeface="roboto" panose="02000000000000000000" pitchFamily="2" charset="0"/>
            </a:endParaRPr>
          </a:p>
          <a:p>
            <a:endParaRPr lang="en-US" sz="1600" dirty="0">
              <a:latin typeface="roboto" panose="02000000000000000000" pitchFamily="2" charset="0"/>
              <a:ea typeface="roboto" panose="02000000000000000000" pitchFamily="2" charset="0"/>
              <a:cs typeface="roboto" panose="02000000000000000000" pitchFamily="2" charset="0"/>
            </a:endParaRPr>
          </a:p>
          <a:p>
            <a:endParaRPr lang="en-US" sz="1600" dirty="0">
              <a:latin typeface="roboto" panose="02000000000000000000" pitchFamily="2" charset="0"/>
              <a:ea typeface="roboto" panose="02000000000000000000" pitchFamily="2" charset="0"/>
              <a:cs typeface="roboto" panose="02000000000000000000" pitchFamily="2" charset="0"/>
            </a:endParaRPr>
          </a:p>
          <a:p>
            <a:pPr marL="0" indent="0">
              <a:buNone/>
            </a:pPr>
            <a:endParaRPr lang="en-US" sz="1600" dirty="0">
              <a:latin typeface="roboto" panose="02000000000000000000" pitchFamily="2" charset="0"/>
              <a:ea typeface="roboto" panose="02000000000000000000" pitchFamily="2" charset="0"/>
              <a:cs typeface="roboto" panose="02000000000000000000" pitchFamily="2" charset="0"/>
            </a:endParaRPr>
          </a:p>
        </p:txBody>
      </p:sp>
      <p:pic>
        <p:nvPicPr>
          <p:cNvPr id="6" name="Picture 5">
            <a:extLst>
              <a:ext uri="{FF2B5EF4-FFF2-40B4-BE49-F238E27FC236}">
                <a16:creationId xmlns:a16="http://schemas.microsoft.com/office/drawing/2014/main" id="{7F6B3DF1-C3D6-502B-7A44-38663DC704D3}"/>
              </a:ext>
            </a:extLst>
          </p:cNvPr>
          <p:cNvPicPr>
            <a:picLocks noChangeAspect="1"/>
          </p:cNvPicPr>
          <p:nvPr/>
        </p:nvPicPr>
        <p:blipFill>
          <a:blip r:embed="rId2"/>
          <a:stretch>
            <a:fillRect/>
          </a:stretch>
        </p:blipFill>
        <p:spPr>
          <a:xfrm>
            <a:off x="6357526" y="2374900"/>
            <a:ext cx="5313773" cy="3599316"/>
          </a:xfrm>
          <a:prstGeom prst="rect">
            <a:avLst/>
          </a:prstGeom>
        </p:spPr>
      </p:pic>
      <p:pic>
        <p:nvPicPr>
          <p:cNvPr id="7" name="Picture 6">
            <a:extLst>
              <a:ext uri="{FF2B5EF4-FFF2-40B4-BE49-F238E27FC236}">
                <a16:creationId xmlns:a16="http://schemas.microsoft.com/office/drawing/2014/main" id="{D4F6C9AD-1C18-73C9-C7EE-D6363B14C15E}"/>
              </a:ext>
            </a:extLst>
          </p:cNvPr>
          <p:cNvPicPr>
            <a:picLocks noChangeAspect="1"/>
          </p:cNvPicPr>
          <p:nvPr/>
        </p:nvPicPr>
        <p:blipFill>
          <a:blip r:embed="rId3"/>
          <a:stretch>
            <a:fillRect/>
          </a:stretch>
        </p:blipFill>
        <p:spPr>
          <a:xfrm>
            <a:off x="10804427" y="883784"/>
            <a:ext cx="1268078" cy="823031"/>
          </a:xfrm>
          <a:prstGeom prst="rect">
            <a:avLst/>
          </a:prstGeom>
        </p:spPr>
      </p:pic>
    </p:spTree>
    <p:extLst>
      <p:ext uri="{BB962C8B-B14F-4D97-AF65-F5344CB8AC3E}">
        <p14:creationId xmlns:p14="http://schemas.microsoft.com/office/powerpoint/2010/main" val="4278714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B5B80-CCFD-4383-7F69-24EE94AC1D28}"/>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Quartus II Software Installation and Licensing</a:t>
            </a:r>
            <a:endParaRPr lang="en-IN" dirty="0">
              <a:latin typeface="roboto" panose="02000000000000000000" pitchFamily="2" charset="0"/>
              <a:ea typeface="roboto" panose="02000000000000000000" pitchFamily="2" charset="0"/>
              <a:cs typeface="roboto" panose="02000000000000000000" pitchFamily="2" charset="0"/>
            </a:endParaRPr>
          </a:p>
        </p:txBody>
      </p:sp>
      <p:sp>
        <p:nvSpPr>
          <p:cNvPr id="3" name="Content Placeholder 2">
            <a:extLst>
              <a:ext uri="{FF2B5EF4-FFF2-40B4-BE49-F238E27FC236}">
                <a16:creationId xmlns:a16="http://schemas.microsoft.com/office/drawing/2014/main" id="{1E4CFEAB-D943-10CA-17DB-7EFF2E850F12}"/>
              </a:ext>
            </a:extLst>
          </p:cNvPr>
          <p:cNvSpPr>
            <a:spLocks noGrp="1"/>
          </p:cNvSpPr>
          <p:nvPr>
            <p:ph idx="1"/>
          </p:nvPr>
        </p:nvSpPr>
        <p:spPr>
          <a:xfrm>
            <a:off x="680321" y="2336873"/>
            <a:ext cx="8002246" cy="757694"/>
          </a:xfrm>
        </p:spPr>
        <p:txBody>
          <a:bodyPr/>
          <a:lstStyle/>
          <a:p>
            <a:r>
              <a:rPr lang="en-US" sz="1600" dirty="0">
                <a:latin typeface="roboto" panose="02000000000000000000" pitchFamily="2" charset="0"/>
                <a:ea typeface="roboto" panose="02000000000000000000" pitchFamily="2" charset="0"/>
                <a:cs typeface="roboto" panose="02000000000000000000" pitchFamily="2" charset="0"/>
              </a:rPr>
              <a:t>Now choose your profession as desired</a:t>
            </a:r>
          </a:p>
          <a:p>
            <a:endParaRPr lang="en-US" sz="1600" dirty="0">
              <a:latin typeface="roboto" panose="02000000000000000000" pitchFamily="2" charset="0"/>
              <a:ea typeface="roboto" panose="02000000000000000000" pitchFamily="2" charset="0"/>
              <a:cs typeface="roboto" panose="02000000000000000000" pitchFamily="2" charset="0"/>
            </a:endParaRPr>
          </a:p>
          <a:p>
            <a:endParaRPr lang="en-US" sz="1600" dirty="0">
              <a:latin typeface="roboto" panose="02000000000000000000" pitchFamily="2" charset="0"/>
              <a:ea typeface="roboto" panose="02000000000000000000" pitchFamily="2" charset="0"/>
              <a:cs typeface="roboto" panose="02000000000000000000" pitchFamily="2" charset="0"/>
            </a:endParaRPr>
          </a:p>
          <a:p>
            <a:endParaRPr lang="en-US" sz="1600" dirty="0">
              <a:latin typeface="roboto" panose="02000000000000000000" pitchFamily="2" charset="0"/>
              <a:ea typeface="roboto" panose="02000000000000000000" pitchFamily="2" charset="0"/>
              <a:cs typeface="roboto" panose="02000000000000000000" pitchFamily="2" charset="0"/>
            </a:endParaRPr>
          </a:p>
          <a:p>
            <a:endParaRPr lang="en-US" sz="1600" dirty="0">
              <a:latin typeface="roboto" panose="02000000000000000000" pitchFamily="2" charset="0"/>
              <a:ea typeface="roboto" panose="02000000000000000000" pitchFamily="2" charset="0"/>
              <a:cs typeface="roboto" panose="02000000000000000000" pitchFamily="2" charset="0"/>
            </a:endParaRPr>
          </a:p>
          <a:p>
            <a:endParaRPr lang="en-US" sz="1600" dirty="0">
              <a:latin typeface="roboto" panose="02000000000000000000" pitchFamily="2" charset="0"/>
              <a:ea typeface="roboto" panose="02000000000000000000" pitchFamily="2" charset="0"/>
              <a:cs typeface="roboto" panose="02000000000000000000" pitchFamily="2" charset="0"/>
            </a:endParaRPr>
          </a:p>
          <a:p>
            <a:pPr marL="0" indent="0">
              <a:buNone/>
            </a:pPr>
            <a:endParaRPr lang="en-US" sz="1600" dirty="0">
              <a:latin typeface="roboto" panose="02000000000000000000" pitchFamily="2" charset="0"/>
              <a:ea typeface="roboto" panose="02000000000000000000" pitchFamily="2" charset="0"/>
              <a:cs typeface="roboto" panose="02000000000000000000" pitchFamily="2" charset="0"/>
            </a:endParaRPr>
          </a:p>
          <a:p>
            <a:endParaRPr lang="en-US" sz="1600" dirty="0">
              <a:latin typeface="roboto" panose="02000000000000000000" pitchFamily="2" charset="0"/>
              <a:ea typeface="roboto" panose="02000000000000000000" pitchFamily="2" charset="0"/>
              <a:cs typeface="roboto" panose="02000000000000000000" pitchFamily="2" charset="0"/>
            </a:endParaRPr>
          </a:p>
          <a:p>
            <a:endParaRPr lang="en-US" sz="1600" dirty="0">
              <a:latin typeface="roboto" panose="02000000000000000000" pitchFamily="2" charset="0"/>
              <a:ea typeface="roboto" panose="02000000000000000000" pitchFamily="2" charset="0"/>
              <a:cs typeface="roboto" panose="02000000000000000000" pitchFamily="2" charset="0"/>
            </a:endParaRPr>
          </a:p>
          <a:p>
            <a:pPr marL="0" indent="0">
              <a:buNone/>
            </a:pPr>
            <a:endParaRPr lang="en-US" sz="1600" dirty="0">
              <a:latin typeface="roboto" panose="02000000000000000000" pitchFamily="2" charset="0"/>
              <a:ea typeface="roboto" panose="02000000000000000000" pitchFamily="2" charset="0"/>
              <a:cs typeface="roboto" panose="02000000000000000000" pitchFamily="2" charset="0"/>
            </a:endParaRPr>
          </a:p>
        </p:txBody>
      </p:sp>
      <p:pic>
        <p:nvPicPr>
          <p:cNvPr id="8" name="Picture 7">
            <a:extLst>
              <a:ext uri="{FF2B5EF4-FFF2-40B4-BE49-F238E27FC236}">
                <a16:creationId xmlns:a16="http://schemas.microsoft.com/office/drawing/2014/main" id="{BEA085FB-9EC5-8061-88CE-8B9AC20BA95F}"/>
              </a:ext>
            </a:extLst>
          </p:cNvPr>
          <p:cNvPicPr>
            <a:picLocks noChangeAspect="1"/>
          </p:cNvPicPr>
          <p:nvPr/>
        </p:nvPicPr>
        <p:blipFill>
          <a:blip r:embed="rId2"/>
          <a:stretch>
            <a:fillRect/>
          </a:stretch>
        </p:blipFill>
        <p:spPr>
          <a:xfrm>
            <a:off x="1396342" y="2734733"/>
            <a:ext cx="9399315" cy="3907368"/>
          </a:xfrm>
          <a:prstGeom prst="rect">
            <a:avLst/>
          </a:prstGeom>
        </p:spPr>
      </p:pic>
      <p:pic>
        <p:nvPicPr>
          <p:cNvPr id="9" name="Picture 8">
            <a:extLst>
              <a:ext uri="{FF2B5EF4-FFF2-40B4-BE49-F238E27FC236}">
                <a16:creationId xmlns:a16="http://schemas.microsoft.com/office/drawing/2014/main" id="{27677B5E-7C1C-66F2-EBE8-AF03A2DCF010}"/>
              </a:ext>
            </a:extLst>
          </p:cNvPr>
          <p:cNvPicPr>
            <a:picLocks noChangeAspect="1"/>
          </p:cNvPicPr>
          <p:nvPr/>
        </p:nvPicPr>
        <p:blipFill>
          <a:blip r:embed="rId3"/>
          <a:stretch>
            <a:fillRect/>
          </a:stretch>
        </p:blipFill>
        <p:spPr>
          <a:xfrm>
            <a:off x="10795657" y="882181"/>
            <a:ext cx="1268078" cy="823031"/>
          </a:xfrm>
          <a:prstGeom prst="rect">
            <a:avLst/>
          </a:prstGeom>
        </p:spPr>
      </p:pic>
    </p:spTree>
    <p:extLst>
      <p:ext uri="{BB962C8B-B14F-4D97-AF65-F5344CB8AC3E}">
        <p14:creationId xmlns:p14="http://schemas.microsoft.com/office/powerpoint/2010/main" val="1430645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B5B80-CCFD-4383-7F69-24EE94AC1D28}"/>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Quartus II Software Installation and Licensing</a:t>
            </a:r>
            <a:endParaRPr lang="en-IN" dirty="0">
              <a:latin typeface="roboto" panose="02000000000000000000" pitchFamily="2" charset="0"/>
              <a:ea typeface="roboto" panose="02000000000000000000" pitchFamily="2" charset="0"/>
              <a:cs typeface="roboto" panose="02000000000000000000" pitchFamily="2" charset="0"/>
            </a:endParaRPr>
          </a:p>
        </p:txBody>
      </p:sp>
      <p:sp>
        <p:nvSpPr>
          <p:cNvPr id="3" name="Content Placeholder 2">
            <a:extLst>
              <a:ext uri="{FF2B5EF4-FFF2-40B4-BE49-F238E27FC236}">
                <a16:creationId xmlns:a16="http://schemas.microsoft.com/office/drawing/2014/main" id="{1E4CFEAB-D943-10CA-17DB-7EFF2E850F12}"/>
              </a:ext>
            </a:extLst>
          </p:cNvPr>
          <p:cNvSpPr>
            <a:spLocks noGrp="1"/>
          </p:cNvSpPr>
          <p:nvPr>
            <p:ph idx="1"/>
          </p:nvPr>
        </p:nvSpPr>
        <p:spPr>
          <a:xfrm>
            <a:off x="680321" y="2336873"/>
            <a:ext cx="8002246" cy="461360"/>
          </a:xfrm>
        </p:spPr>
        <p:txBody>
          <a:bodyPr/>
          <a:lstStyle/>
          <a:p>
            <a:r>
              <a:rPr lang="en-US" sz="1800" dirty="0">
                <a:latin typeface="roboto" panose="02000000000000000000" pitchFamily="2" charset="0"/>
                <a:ea typeface="roboto" panose="02000000000000000000" pitchFamily="2" charset="0"/>
                <a:cs typeface="roboto" panose="02000000000000000000" pitchFamily="2" charset="0"/>
              </a:rPr>
              <a:t>Now choose submit and wait…….</a:t>
            </a:r>
          </a:p>
          <a:p>
            <a:endParaRPr lang="en-US" sz="1600" dirty="0">
              <a:latin typeface="roboto" panose="02000000000000000000" pitchFamily="2" charset="0"/>
              <a:ea typeface="roboto" panose="02000000000000000000" pitchFamily="2" charset="0"/>
              <a:cs typeface="roboto" panose="02000000000000000000" pitchFamily="2" charset="0"/>
            </a:endParaRPr>
          </a:p>
          <a:p>
            <a:endParaRPr lang="en-US" sz="1600" dirty="0">
              <a:latin typeface="roboto" panose="02000000000000000000" pitchFamily="2" charset="0"/>
              <a:ea typeface="roboto" panose="02000000000000000000" pitchFamily="2" charset="0"/>
              <a:cs typeface="roboto" panose="02000000000000000000" pitchFamily="2" charset="0"/>
            </a:endParaRPr>
          </a:p>
          <a:p>
            <a:endParaRPr lang="en-US" sz="1600" dirty="0">
              <a:latin typeface="roboto" panose="02000000000000000000" pitchFamily="2" charset="0"/>
              <a:ea typeface="roboto" panose="02000000000000000000" pitchFamily="2" charset="0"/>
              <a:cs typeface="roboto" panose="02000000000000000000" pitchFamily="2" charset="0"/>
            </a:endParaRPr>
          </a:p>
          <a:p>
            <a:endParaRPr lang="en-US" sz="1600" dirty="0">
              <a:latin typeface="roboto" panose="02000000000000000000" pitchFamily="2" charset="0"/>
              <a:ea typeface="roboto" panose="02000000000000000000" pitchFamily="2" charset="0"/>
              <a:cs typeface="roboto" panose="02000000000000000000" pitchFamily="2" charset="0"/>
            </a:endParaRPr>
          </a:p>
          <a:p>
            <a:endParaRPr lang="en-US" sz="1600" dirty="0">
              <a:latin typeface="roboto" panose="02000000000000000000" pitchFamily="2" charset="0"/>
              <a:ea typeface="roboto" panose="02000000000000000000" pitchFamily="2" charset="0"/>
              <a:cs typeface="roboto" panose="02000000000000000000" pitchFamily="2" charset="0"/>
            </a:endParaRPr>
          </a:p>
          <a:p>
            <a:pPr marL="0" indent="0">
              <a:buNone/>
            </a:pPr>
            <a:endParaRPr lang="en-US" sz="1600" dirty="0">
              <a:latin typeface="roboto" panose="02000000000000000000" pitchFamily="2" charset="0"/>
              <a:ea typeface="roboto" panose="02000000000000000000" pitchFamily="2" charset="0"/>
              <a:cs typeface="roboto" panose="02000000000000000000" pitchFamily="2" charset="0"/>
            </a:endParaRPr>
          </a:p>
          <a:p>
            <a:endParaRPr lang="en-US" sz="1600" dirty="0">
              <a:latin typeface="roboto" panose="02000000000000000000" pitchFamily="2" charset="0"/>
              <a:ea typeface="roboto" panose="02000000000000000000" pitchFamily="2" charset="0"/>
              <a:cs typeface="roboto" panose="02000000000000000000" pitchFamily="2" charset="0"/>
            </a:endParaRPr>
          </a:p>
          <a:p>
            <a:endParaRPr lang="en-US" sz="1600" dirty="0">
              <a:latin typeface="roboto" panose="02000000000000000000" pitchFamily="2" charset="0"/>
              <a:ea typeface="roboto" panose="02000000000000000000" pitchFamily="2" charset="0"/>
              <a:cs typeface="roboto" panose="02000000000000000000" pitchFamily="2" charset="0"/>
            </a:endParaRPr>
          </a:p>
          <a:p>
            <a:pPr marL="0" indent="0">
              <a:buNone/>
            </a:pPr>
            <a:endParaRPr lang="en-US" sz="1600" dirty="0">
              <a:latin typeface="roboto" panose="02000000000000000000" pitchFamily="2" charset="0"/>
              <a:ea typeface="roboto" panose="02000000000000000000" pitchFamily="2" charset="0"/>
              <a:cs typeface="roboto" panose="02000000000000000000" pitchFamily="2" charset="0"/>
            </a:endParaRPr>
          </a:p>
        </p:txBody>
      </p:sp>
      <p:pic>
        <p:nvPicPr>
          <p:cNvPr id="5" name="Picture 4">
            <a:extLst>
              <a:ext uri="{FF2B5EF4-FFF2-40B4-BE49-F238E27FC236}">
                <a16:creationId xmlns:a16="http://schemas.microsoft.com/office/drawing/2014/main" id="{A830742F-5ADE-4051-9170-0E264314664B}"/>
              </a:ext>
            </a:extLst>
          </p:cNvPr>
          <p:cNvPicPr>
            <a:picLocks noChangeAspect="1"/>
          </p:cNvPicPr>
          <p:nvPr/>
        </p:nvPicPr>
        <p:blipFill>
          <a:blip r:embed="rId2"/>
          <a:stretch>
            <a:fillRect/>
          </a:stretch>
        </p:blipFill>
        <p:spPr>
          <a:xfrm>
            <a:off x="1430866" y="2887133"/>
            <a:ext cx="9300633" cy="3556000"/>
          </a:xfrm>
          <a:prstGeom prst="rect">
            <a:avLst/>
          </a:prstGeom>
        </p:spPr>
      </p:pic>
      <p:pic>
        <p:nvPicPr>
          <p:cNvPr id="6" name="Picture 5">
            <a:extLst>
              <a:ext uri="{FF2B5EF4-FFF2-40B4-BE49-F238E27FC236}">
                <a16:creationId xmlns:a16="http://schemas.microsoft.com/office/drawing/2014/main" id="{D3707880-DDA9-2915-75A7-C560664B5EF0}"/>
              </a:ext>
            </a:extLst>
          </p:cNvPr>
          <p:cNvPicPr>
            <a:picLocks noChangeAspect="1"/>
          </p:cNvPicPr>
          <p:nvPr/>
        </p:nvPicPr>
        <p:blipFill>
          <a:blip r:embed="rId3"/>
          <a:stretch>
            <a:fillRect/>
          </a:stretch>
        </p:blipFill>
        <p:spPr>
          <a:xfrm>
            <a:off x="10877640" y="882181"/>
            <a:ext cx="1268078" cy="823031"/>
          </a:xfrm>
          <a:prstGeom prst="rect">
            <a:avLst/>
          </a:prstGeom>
        </p:spPr>
      </p:pic>
    </p:spTree>
    <p:extLst>
      <p:ext uri="{BB962C8B-B14F-4D97-AF65-F5344CB8AC3E}">
        <p14:creationId xmlns:p14="http://schemas.microsoft.com/office/powerpoint/2010/main" val="36803080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B5B80-CCFD-4383-7F69-24EE94AC1D28}"/>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Quartus II Software Installation and Licensing</a:t>
            </a:r>
            <a:endParaRPr lang="en-IN" dirty="0">
              <a:latin typeface="roboto" panose="02000000000000000000" pitchFamily="2" charset="0"/>
              <a:ea typeface="roboto" panose="02000000000000000000" pitchFamily="2" charset="0"/>
              <a:cs typeface="roboto" panose="02000000000000000000" pitchFamily="2" charset="0"/>
            </a:endParaRPr>
          </a:p>
        </p:txBody>
      </p:sp>
      <p:pic>
        <p:nvPicPr>
          <p:cNvPr id="6" name="Picture 5">
            <a:extLst>
              <a:ext uri="{FF2B5EF4-FFF2-40B4-BE49-F238E27FC236}">
                <a16:creationId xmlns:a16="http://schemas.microsoft.com/office/drawing/2014/main" id="{945117A2-8AD1-1680-96BB-9AC6D017C2D5}"/>
              </a:ext>
            </a:extLst>
          </p:cNvPr>
          <p:cNvPicPr>
            <a:picLocks noChangeAspect="1"/>
          </p:cNvPicPr>
          <p:nvPr/>
        </p:nvPicPr>
        <p:blipFill>
          <a:blip r:embed="rId2"/>
          <a:stretch>
            <a:fillRect/>
          </a:stretch>
        </p:blipFill>
        <p:spPr>
          <a:xfrm>
            <a:off x="571498" y="2362200"/>
            <a:ext cx="10748435" cy="3930043"/>
          </a:xfrm>
          <a:prstGeom prst="rect">
            <a:avLst/>
          </a:prstGeom>
        </p:spPr>
      </p:pic>
      <p:pic>
        <p:nvPicPr>
          <p:cNvPr id="9" name="Picture 8">
            <a:extLst>
              <a:ext uri="{FF2B5EF4-FFF2-40B4-BE49-F238E27FC236}">
                <a16:creationId xmlns:a16="http://schemas.microsoft.com/office/drawing/2014/main" id="{CD288DFD-B9E6-80FA-74EB-B756FFFA1198}"/>
              </a:ext>
            </a:extLst>
          </p:cNvPr>
          <p:cNvPicPr>
            <a:picLocks noChangeAspect="1"/>
          </p:cNvPicPr>
          <p:nvPr/>
        </p:nvPicPr>
        <p:blipFill>
          <a:blip r:embed="rId3"/>
          <a:stretch>
            <a:fillRect/>
          </a:stretch>
        </p:blipFill>
        <p:spPr>
          <a:xfrm>
            <a:off x="10825594" y="811917"/>
            <a:ext cx="1268078" cy="823031"/>
          </a:xfrm>
          <a:prstGeom prst="rect">
            <a:avLst/>
          </a:prstGeom>
        </p:spPr>
      </p:pic>
    </p:spTree>
    <p:extLst>
      <p:ext uri="{BB962C8B-B14F-4D97-AF65-F5344CB8AC3E}">
        <p14:creationId xmlns:p14="http://schemas.microsoft.com/office/powerpoint/2010/main" val="17620187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19159-A80D-84E6-3DCB-308CDB8A06CF}"/>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Getting Licensing for Quartus II</a:t>
            </a:r>
            <a:endParaRPr lang="en-IN" dirty="0">
              <a:latin typeface="roboto" panose="02000000000000000000" pitchFamily="2" charset="0"/>
              <a:ea typeface="roboto" panose="02000000000000000000" pitchFamily="2" charset="0"/>
              <a:cs typeface="roboto" panose="02000000000000000000" pitchFamily="2" charset="0"/>
            </a:endParaRPr>
          </a:p>
        </p:txBody>
      </p:sp>
      <p:sp>
        <p:nvSpPr>
          <p:cNvPr id="3" name="Content Placeholder 2">
            <a:extLst>
              <a:ext uri="{FF2B5EF4-FFF2-40B4-BE49-F238E27FC236}">
                <a16:creationId xmlns:a16="http://schemas.microsoft.com/office/drawing/2014/main" id="{8F148DAA-ECC4-4509-C283-D36BBE661EE0}"/>
              </a:ext>
            </a:extLst>
          </p:cNvPr>
          <p:cNvSpPr>
            <a:spLocks noGrp="1"/>
          </p:cNvSpPr>
          <p:nvPr>
            <p:ph idx="1"/>
          </p:nvPr>
        </p:nvSpPr>
        <p:spPr>
          <a:xfrm>
            <a:off x="299321" y="2332640"/>
            <a:ext cx="9613861" cy="465594"/>
          </a:xfrm>
        </p:spPr>
        <p:txBody>
          <a:bodyPr>
            <a:normAutofit/>
          </a:bodyPr>
          <a:lstStyle/>
          <a:p>
            <a:r>
              <a:rPr lang="en-US" sz="1800" dirty="0"/>
              <a:t>Now go back to :</a:t>
            </a:r>
            <a:r>
              <a:rPr lang="en-IN" sz="1800" dirty="0">
                <a:hlinkClick r:id="rId2"/>
              </a:rPr>
              <a:t>Home (intel.com)</a:t>
            </a:r>
            <a:r>
              <a:rPr lang="en-IN" sz="1800" dirty="0"/>
              <a:t> and click</a:t>
            </a:r>
          </a:p>
        </p:txBody>
      </p:sp>
      <p:pic>
        <p:nvPicPr>
          <p:cNvPr id="5" name="Picture 4">
            <a:extLst>
              <a:ext uri="{FF2B5EF4-FFF2-40B4-BE49-F238E27FC236}">
                <a16:creationId xmlns:a16="http://schemas.microsoft.com/office/drawing/2014/main" id="{C4D5C9F8-3D3E-F8CD-F768-D2DE19900A54}"/>
              </a:ext>
            </a:extLst>
          </p:cNvPr>
          <p:cNvPicPr>
            <a:picLocks noChangeAspect="1"/>
          </p:cNvPicPr>
          <p:nvPr/>
        </p:nvPicPr>
        <p:blipFill>
          <a:blip r:embed="rId3"/>
          <a:stretch>
            <a:fillRect/>
          </a:stretch>
        </p:blipFill>
        <p:spPr>
          <a:xfrm>
            <a:off x="143934" y="3176315"/>
            <a:ext cx="11544299" cy="3350169"/>
          </a:xfrm>
          <a:prstGeom prst="rect">
            <a:avLst/>
          </a:prstGeom>
        </p:spPr>
      </p:pic>
      <p:pic>
        <p:nvPicPr>
          <p:cNvPr id="6" name="Picture 5">
            <a:extLst>
              <a:ext uri="{FF2B5EF4-FFF2-40B4-BE49-F238E27FC236}">
                <a16:creationId xmlns:a16="http://schemas.microsoft.com/office/drawing/2014/main" id="{A9CF6B6A-C8FE-1D85-7EF0-13001207DC53}"/>
              </a:ext>
            </a:extLst>
          </p:cNvPr>
          <p:cNvPicPr>
            <a:picLocks noChangeAspect="1"/>
          </p:cNvPicPr>
          <p:nvPr/>
        </p:nvPicPr>
        <p:blipFill>
          <a:blip r:embed="rId4"/>
          <a:stretch>
            <a:fillRect/>
          </a:stretch>
        </p:blipFill>
        <p:spPr>
          <a:xfrm>
            <a:off x="10877640" y="882181"/>
            <a:ext cx="1268078" cy="823031"/>
          </a:xfrm>
          <a:prstGeom prst="rect">
            <a:avLst/>
          </a:prstGeom>
        </p:spPr>
      </p:pic>
    </p:spTree>
    <p:extLst>
      <p:ext uri="{BB962C8B-B14F-4D97-AF65-F5344CB8AC3E}">
        <p14:creationId xmlns:p14="http://schemas.microsoft.com/office/powerpoint/2010/main" val="21696095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19159-A80D-84E6-3DCB-308CDB8A06CF}"/>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Getting Licensing for Quartus II</a:t>
            </a:r>
            <a:endParaRPr lang="en-IN" dirty="0">
              <a:latin typeface="roboto" panose="02000000000000000000" pitchFamily="2" charset="0"/>
              <a:ea typeface="roboto" panose="02000000000000000000" pitchFamily="2" charset="0"/>
              <a:cs typeface="roboto" panose="02000000000000000000" pitchFamily="2" charset="0"/>
            </a:endParaRPr>
          </a:p>
        </p:txBody>
      </p:sp>
      <p:sp>
        <p:nvSpPr>
          <p:cNvPr id="3" name="Content Placeholder 2">
            <a:extLst>
              <a:ext uri="{FF2B5EF4-FFF2-40B4-BE49-F238E27FC236}">
                <a16:creationId xmlns:a16="http://schemas.microsoft.com/office/drawing/2014/main" id="{8F148DAA-ECC4-4509-C283-D36BBE661EE0}"/>
              </a:ext>
            </a:extLst>
          </p:cNvPr>
          <p:cNvSpPr>
            <a:spLocks noGrp="1"/>
          </p:cNvSpPr>
          <p:nvPr>
            <p:ph idx="1"/>
          </p:nvPr>
        </p:nvSpPr>
        <p:spPr>
          <a:xfrm>
            <a:off x="680321" y="2336873"/>
            <a:ext cx="9613861" cy="380926"/>
          </a:xfrm>
        </p:spPr>
        <p:txBody>
          <a:bodyPr>
            <a:normAutofit fontScale="85000" lnSpcReduction="10000"/>
          </a:bodyPr>
          <a:lstStyle/>
          <a:p>
            <a:r>
              <a:rPr lang="en-US" dirty="0">
                <a:latin typeface="roboto" panose="02000000000000000000" pitchFamily="2" charset="0"/>
                <a:ea typeface="roboto" panose="02000000000000000000" pitchFamily="2" charset="0"/>
                <a:cs typeface="roboto" panose="02000000000000000000" pitchFamily="2" charset="0"/>
              </a:rPr>
              <a:t>Now go back to your registered mail and copy the code , sign in and click accept</a:t>
            </a:r>
            <a:endParaRPr lang="en-IN" dirty="0">
              <a:latin typeface="roboto" panose="02000000000000000000" pitchFamily="2" charset="0"/>
              <a:ea typeface="roboto" panose="02000000000000000000" pitchFamily="2" charset="0"/>
              <a:cs typeface="roboto" panose="02000000000000000000" pitchFamily="2" charset="0"/>
            </a:endParaRPr>
          </a:p>
        </p:txBody>
      </p:sp>
      <p:pic>
        <p:nvPicPr>
          <p:cNvPr id="6" name="Picture 5">
            <a:extLst>
              <a:ext uri="{FF2B5EF4-FFF2-40B4-BE49-F238E27FC236}">
                <a16:creationId xmlns:a16="http://schemas.microsoft.com/office/drawing/2014/main" id="{5D2FC9C2-8370-E82D-24EA-93F19494F24B}"/>
              </a:ext>
            </a:extLst>
          </p:cNvPr>
          <p:cNvPicPr>
            <a:picLocks noChangeAspect="1"/>
          </p:cNvPicPr>
          <p:nvPr/>
        </p:nvPicPr>
        <p:blipFill>
          <a:blip r:embed="rId2"/>
          <a:stretch>
            <a:fillRect/>
          </a:stretch>
        </p:blipFill>
        <p:spPr>
          <a:xfrm>
            <a:off x="732324" y="2717799"/>
            <a:ext cx="5393309" cy="4055533"/>
          </a:xfrm>
          <a:prstGeom prst="rect">
            <a:avLst/>
          </a:prstGeom>
        </p:spPr>
      </p:pic>
      <p:pic>
        <p:nvPicPr>
          <p:cNvPr id="8" name="Picture 7">
            <a:extLst>
              <a:ext uri="{FF2B5EF4-FFF2-40B4-BE49-F238E27FC236}">
                <a16:creationId xmlns:a16="http://schemas.microsoft.com/office/drawing/2014/main" id="{CCFEEFD8-56A4-00D7-C90C-5AFECB34F6B1}"/>
              </a:ext>
            </a:extLst>
          </p:cNvPr>
          <p:cNvPicPr>
            <a:picLocks noChangeAspect="1"/>
          </p:cNvPicPr>
          <p:nvPr/>
        </p:nvPicPr>
        <p:blipFill>
          <a:blip r:embed="rId3"/>
          <a:stretch>
            <a:fillRect/>
          </a:stretch>
        </p:blipFill>
        <p:spPr>
          <a:xfrm>
            <a:off x="6667500" y="2717799"/>
            <a:ext cx="5153725" cy="4055533"/>
          </a:xfrm>
          <a:prstGeom prst="rect">
            <a:avLst/>
          </a:prstGeom>
        </p:spPr>
      </p:pic>
      <p:pic>
        <p:nvPicPr>
          <p:cNvPr id="9" name="Picture 8">
            <a:extLst>
              <a:ext uri="{FF2B5EF4-FFF2-40B4-BE49-F238E27FC236}">
                <a16:creationId xmlns:a16="http://schemas.microsoft.com/office/drawing/2014/main" id="{D7CCBD25-01BF-1C57-0963-914AAFBB0900}"/>
              </a:ext>
            </a:extLst>
          </p:cNvPr>
          <p:cNvPicPr>
            <a:picLocks noChangeAspect="1"/>
          </p:cNvPicPr>
          <p:nvPr/>
        </p:nvPicPr>
        <p:blipFill>
          <a:blip r:embed="rId4"/>
          <a:stretch>
            <a:fillRect/>
          </a:stretch>
        </p:blipFill>
        <p:spPr>
          <a:xfrm>
            <a:off x="10812894" y="882181"/>
            <a:ext cx="1268078" cy="823031"/>
          </a:xfrm>
          <a:prstGeom prst="rect">
            <a:avLst/>
          </a:prstGeom>
        </p:spPr>
      </p:pic>
    </p:spTree>
    <p:extLst>
      <p:ext uri="{BB962C8B-B14F-4D97-AF65-F5344CB8AC3E}">
        <p14:creationId xmlns:p14="http://schemas.microsoft.com/office/powerpoint/2010/main" val="3379989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19159-A80D-84E6-3DCB-308CDB8A06CF}"/>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Getting Licensing for Quartus II</a:t>
            </a:r>
            <a:endParaRPr lang="en-IN" dirty="0">
              <a:latin typeface="roboto" panose="02000000000000000000" pitchFamily="2" charset="0"/>
              <a:ea typeface="roboto" panose="02000000000000000000" pitchFamily="2" charset="0"/>
              <a:cs typeface="roboto" panose="02000000000000000000" pitchFamily="2" charset="0"/>
            </a:endParaRPr>
          </a:p>
        </p:txBody>
      </p:sp>
      <p:sp>
        <p:nvSpPr>
          <p:cNvPr id="3" name="Content Placeholder 2">
            <a:extLst>
              <a:ext uri="{FF2B5EF4-FFF2-40B4-BE49-F238E27FC236}">
                <a16:creationId xmlns:a16="http://schemas.microsoft.com/office/drawing/2014/main" id="{8F148DAA-ECC4-4509-C283-D36BBE661EE0}"/>
              </a:ext>
            </a:extLst>
          </p:cNvPr>
          <p:cNvSpPr>
            <a:spLocks noGrp="1"/>
          </p:cNvSpPr>
          <p:nvPr>
            <p:ph idx="1"/>
          </p:nvPr>
        </p:nvSpPr>
        <p:spPr>
          <a:xfrm>
            <a:off x="680321" y="2336873"/>
            <a:ext cx="5339479" cy="1341894"/>
          </a:xfrm>
        </p:spPr>
        <p:txBody>
          <a:bodyPr>
            <a:normAutofit/>
          </a:bodyPr>
          <a:lstStyle/>
          <a:p>
            <a:r>
              <a:rPr lang="en-US" sz="1800" dirty="0">
                <a:latin typeface="roboto" panose="02000000000000000000" pitchFamily="2" charset="0"/>
                <a:ea typeface="roboto" panose="02000000000000000000" pitchFamily="2" charset="0"/>
                <a:cs typeface="roboto" panose="02000000000000000000" pitchFamily="2" charset="0"/>
              </a:rPr>
              <a:t>Next it will ask to install Microsoft authenticator  (don’t go for it )</a:t>
            </a:r>
          </a:p>
          <a:p>
            <a:r>
              <a:rPr lang="en-US" sz="1800" dirty="0">
                <a:latin typeface="roboto" panose="02000000000000000000" pitchFamily="2" charset="0"/>
                <a:ea typeface="roboto" panose="02000000000000000000" pitchFamily="2" charset="0"/>
                <a:cs typeface="roboto" panose="02000000000000000000" pitchFamily="2" charset="0"/>
              </a:rPr>
              <a:t>Choose a different method(phone)</a:t>
            </a:r>
            <a:r>
              <a:rPr lang="en-IN" sz="1800" dirty="0">
                <a:latin typeface="roboto" panose="02000000000000000000" pitchFamily="2" charset="0"/>
                <a:ea typeface="roboto" panose="02000000000000000000" pitchFamily="2" charset="0"/>
                <a:cs typeface="roboto" panose="02000000000000000000" pitchFamily="2" charset="0"/>
              </a:rPr>
              <a:t> and choose confi</a:t>
            </a:r>
            <a:r>
              <a:rPr lang="en-IN" dirty="0">
                <a:latin typeface="roboto" panose="02000000000000000000" pitchFamily="2" charset="0"/>
                <a:ea typeface="roboto" panose="02000000000000000000" pitchFamily="2" charset="0"/>
                <a:cs typeface="roboto" panose="02000000000000000000" pitchFamily="2" charset="0"/>
              </a:rPr>
              <a:t>rm.</a:t>
            </a:r>
          </a:p>
          <a:p>
            <a:pPr marL="0" indent="0">
              <a:buNone/>
            </a:pPr>
            <a:endParaRPr lang="en-US" dirty="0">
              <a:latin typeface="roboto" panose="02000000000000000000" pitchFamily="2" charset="0"/>
              <a:ea typeface="roboto" panose="02000000000000000000" pitchFamily="2" charset="0"/>
              <a:cs typeface="roboto" panose="02000000000000000000" pitchFamily="2" charset="0"/>
            </a:endParaRPr>
          </a:p>
        </p:txBody>
      </p:sp>
      <p:pic>
        <p:nvPicPr>
          <p:cNvPr id="9" name="Picture 8">
            <a:extLst>
              <a:ext uri="{FF2B5EF4-FFF2-40B4-BE49-F238E27FC236}">
                <a16:creationId xmlns:a16="http://schemas.microsoft.com/office/drawing/2014/main" id="{DA022379-5B98-B293-D91A-C8417C30196B}"/>
              </a:ext>
            </a:extLst>
          </p:cNvPr>
          <p:cNvPicPr>
            <a:picLocks noChangeAspect="1"/>
          </p:cNvPicPr>
          <p:nvPr/>
        </p:nvPicPr>
        <p:blipFill>
          <a:blip r:embed="rId2"/>
          <a:stretch>
            <a:fillRect/>
          </a:stretch>
        </p:blipFill>
        <p:spPr>
          <a:xfrm>
            <a:off x="6364900" y="2112435"/>
            <a:ext cx="4781155" cy="4055533"/>
          </a:xfrm>
          <a:prstGeom prst="rect">
            <a:avLst/>
          </a:prstGeom>
        </p:spPr>
      </p:pic>
      <p:pic>
        <p:nvPicPr>
          <p:cNvPr id="10" name="Picture 9">
            <a:extLst>
              <a:ext uri="{FF2B5EF4-FFF2-40B4-BE49-F238E27FC236}">
                <a16:creationId xmlns:a16="http://schemas.microsoft.com/office/drawing/2014/main" id="{26637AB6-E286-8096-089E-3DE0CC4C0038}"/>
              </a:ext>
            </a:extLst>
          </p:cNvPr>
          <p:cNvPicPr>
            <a:picLocks noChangeAspect="1"/>
          </p:cNvPicPr>
          <p:nvPr/>
        </p:nvPicPr>
        <p:blipFill>
          <a:blip r:embed="rId3"/>
          <a:stretch>
            <a:fillRect/>
          </a:stretch>
        </p:blipFill>
        <p:spPr>
          <a:xfrm>
            <a:off x="10877640" y="882181"/>
            <a:ext cx="1268078" cy="823031"/>
          </a:xfrm>
          <a:prstGeom prst="rect">
            <a:avLst/>
          </a:prstGeom>
        </p:spPr>
      </p:pic>
    </p:spTree>
    <p:extLst>
      <p:ext uri="{BB962C8B-B14F-4D97-AF65-F5344CB8AC3E}">
        <p14:creationId xmlns:p14="http://schemas.microsoft.com/office/powerpoint/2010/main" val="2378205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19159-A80D-84E6-3DCB-308CDB8A06CF}"/>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Getting Licensing for Quartus II</a:t>
            </a:r>
            <a:endParaRPr lang="en-IN" dirty="0">
              <a:latin typeface="roboto" panose="02000000000000000000" pitchFamily="2" charset="0"/>
              <a:ea typeface="roboto" panose="02000000000000000000" pitchFamily="2" charset="0"/>
              <a:cs typeface="roboto" panose="02000000000000000000" pitchFamily="2" charset="0"/>
            </a:endParaRPr>
          </a:p>
        </p:txBody>
      </p:sp>
      <p:sp>
        <p:nvSpPr>
          <p:cNvPr id="3" name="Content Placeholder 2">
            <a:extLst>
              <a:ext uri="{FF2B5EF4-FFF2-40B4-BE49-F238E27FC236}">
                <a16:creationId xmlns:a16="http://schemas.microsoft.com/office/drawing/2014/main" id="{8F148DAA-ECC4-4509-C283-D36BBE661EE0}"/>
              </a:ext>
            </a:extLst>
          </p:cNvPr>
          <p:cNvSpPr>
            <a:spLocks noGrp="1"/>
          </p:cNvSpPr>
          <p:nvPr>
            <p:ph idx="1"/>
          </p:nvPr>
        </p:nvSpPr>
        <p:spPr>
          <a:xfrm>
            <a:off x="680322" y="2336873"/>
            <a:ext cx="5250090" cy="859294"/>
          </a:xfrm>
        </p:spPr>
        <p:txBody>
          <a:bodyPr>
            <a:normAutofit/>
          </a:bodyPr>
          <a:lstStyle/>
          <a:p>
            <a:r>
              <a:rPr lang="en-US" sz="1800" dirty="0">
                <a:latin typeface="roboto" panose="02000000000000000000" pitchFamily="2" charset="0"/>
                <a:ea typeface="roboto" panose="02000000000000000000" pitchFamily="2" charset="0"/>
                <a:cs typeface="roboto" panose="02000000000000000000" pitchFamily="2" charset="0"/>
              </a:rPr>
              <a:t>Now choose India and enter phone number and press next.</a:t>
            </a:r>
          </a:p>
          <a:p>
            <a:endParaRPr lang="en-US" dirty="0">
              <a:latin typeface="roboto" panose="02000000000000000000" pitchFamily="2" charset="0"/>
              <a:ea typeface="roboto" panose="02000000000000000000" pitchFamily="2" charset="0"/>
              <a:cs typeface="roboto" panose="02000000000000000000" pitchFamily="2" charset="0"/>
            </a:endParaRPr>
          </a:p>
        </p:txBody>
      </p:sp>
      <p:pic>
        <p:nvPicPr>
          <p:cNvPr id="5" name="Picture 4">
            <a:extLst>
              <a:ext uri="{FF2B5EF4-FFF2-40B4-BE49-F238E27FC236}">
                <a16:creationId xmlns:a16="http://schemas.microsoft.com/office/drawing/2014/main" id="{D65BCC19-B426-031B-4675-963EEB78577D}"/>
              </a:ext>
            </a:extLst>
          </p:cNvPr>
          <p:cNvPicPr>
            <a:picLocks noChangeAspect="1"/>
          </p:cNvPicPr>
          <p:nvPr/>
        </p:nvPicPr>
        <p:blipFill>
          <a:blip r:embed="rId2"/>
          <a:stretch>
            <a:fillRect/>
          </a:stretch>
        </p:blipFill>
        <p:spPr>
          <a:xfrm>
            <a:off x="5930411" y="2247900"/>
            <a:ext cx="6007590" cy="3915834"/>
          </a:xfrm>
          <a:prstGeom prst="rect">
            <a:avLst/>
          </a:prstGeom>
        </p:spPr>
      </p:pic>
      <p:pic>
        <p:nvPicPr>
          <p:cNvPr id="6" name="Picture 5">
            <a:extLst>
              <a:ext uri="{FF2B5EF4-FFF2-40B4-BE49-F238E27FC236}">
                <a16:creationId xmlns:a16="http://schemas.microsoft.com/office/drawing/2014/main" id="{4887F2F8-692B-9BF7-9E9A-4ABB28541BC9}"/>
              </a:ext>
            </a:extLst>
          </p:cNvPr>
          <p:cNvPicPr>
            <a:picLocks noChangeAspect="1"/>
          </p:cNvPicPr>
          <p:nvPr/>
        </p:nvPicPr>
        <p:blipFill>
          <a:blip r:embed="rId3"/>
          <a:stretch>
            <a:fillRect/>
          </a:stretch>
        </p:blipFill>
        <p:spPr>
          <a:xfrm>
            <a:off x="10812895" y="882181"/>
            <a:ext cx="1268078" cy="823031"/>
          </a:xfrm>
          <a:prstGeom prst="rect">
            <a:avLst/>
          </a:prstGeom>
        </p:spPr>
      </p:pic>
    </p:spTree>
    <p:extLst>
      <p:ext uri="{BB962C8B-B14F-4D97-AF65-F5344CB8AC3E}">
        <p14:creationId xmlns:p14="http://schemas.microsoft.com/office/powerpoint/2010/main" val="2877740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19159-A80D-84E6-3DCB-308CDB8A06CF}"/>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Getting Licensing for Quartus II</a:t>
            </a:r>
            <a:endParaRPr lang="en-IN" dirty="0">
              <a:latin typeface="roboto" panose="02000000000000000000" pitchFamily="2" charset="0"/>
              <a:ea typeface="roboto" panose="02000000000000000000" pitchFamily="2" charset="0"/>
              <a:cs typeface="roboto" panose="02000000000000000000" pitchFamily="2" charset="0"/>
            </a:endParaRPr>
          </a:p>
        </p:txBody>
      </p:sp>
      <p:sp>
        <p:nvSpPr>
          <p:cNvPr id="3" name="Content Placeholder 2">
            <a:extLst>
              <a:ext uri="{FF2B5EF4-FFF2-40B4-BE49-F238E27FC236}">
                <a16:creationId xmlns:a16="http://schemas.microsoft.com/office/drawing/2014/main" id="{8F148DAA-ECC4-4509-C283-D36BBE661EE0}"/>
              </a:ext>
            </a:extLst>
          </p:cNvPr>
          <p:cNvSpPr>
            <a:spLocks noGrp="1"/>
          </p:cNvSpPr>
          <p:nvPr>
            <p:ph idx="1"/>
          </p:nvPr>
        </p:nvSpPr>
        <p:spPr>
          <a:xfrm>
            <a:off x="680321" y="2336873"/>
            <a:ext cx="5021979" cy="1828727"/>
          </a:xfrm>
        </p:spPr>
        <p:txBody>
          <a:bodyPr>
            <a:normAutofit/>
          </a:bodyPr>
          <a:lstStyle/>
          <a:p>
            <a:r>
              <a:rPr lang="en-US" sz="1800" dirty="0">
                <a:latin typeface="roboto" panose="02000000000000000000" pitchFamily="2" charset="0"/>
                <a:ea typeface="roboto" panose="02000000000000000000" pitchFamily="2" charset="0"/>
                <a:cs typeface="roboto" panose="02000000000000000000" pitchFamily="2" charset="0"/>
              </a:rPr>
              <a:t>A verification code will be sent to your entered mobile number.</a:t>
            </a:r>
          </a:p>
          <a:p>
            <a:r>
              <a:rPr lang="en-US" sz="1800" dirty="0">
                <a:latin typeface="roboto" panose="02000000000000000000" pitchFamily="2" charset="0"/>
                <a:ea typeface="roboto" panose="02000000000000000000" pitchFamily="2" charset="0"/>
                <a:cs typeface="roboto" panose="02000000000000000000" pitchFamily="2" charset="0"/>
              </a:rPr>
              <a:t>Enter the number here and click Next.</a:t>
            </a:r>
          </a:p>
          <a:p>
            <a:r>
              <a:rPr lang="en-US" sz="1800" dirty="0">
                <a:latin typeface="roboto" panose="02000000000000000000" pitchFamily="2" charset="0"/>
                <a:ea typeface="roboto" panose="02000000000000000000" pitchFamily="2" charset="0"/>
                <a:cs typeface="roboto" panose="02000000000000000000" pitchFamily="2" charset="0"/>
              </a:rPr>
              <a:t>Again click Next.</a:t>
            </a:r>
          </a:p>
          <a:p>
            <a:r>
              <a:rPr lang="en-US" sz="1800" dirty="0">
                <a:latin typeface="roboto" panose="02000000000000000000" pitchFamily="2" charset="0"/>
                <a:ea typeface="roboto" panose="02000000000000000000" pitchFamily="2" charset="0"/>
                <a:cs typeface="roboto" panose="02000000000000000000" pitchFamily="2" charset="0"/>
              </a:rPr>
              <a:t>Now press Done</a:t>
            </a:r>
          </a:p>
          <a:p>
            <a:endParaRPr lang="en-US" dirty="0">
              <a:latin typeface="roboto" panose="02000000000000000000" pitchFamily="2" charset="0"/>
              <a:ea typeface="roboto" panose="02000000000000000000" pitchFamily="2" charset="0"/>
              <a:cs typeface="roboto" panose="02000000000000000000" pitchFamily="2" charset="0"/>
            </a:endParaRPr>
          </a:p>
        </p:txBody>
      </p:sp>
      <p:pic>
        <p:nvPicPr>
          <p:cNvPr id="6" name="Picture 5">
            <a:extLst>
              <a:ext uri="{FF2B5EF4-FFF2-40B4-BE49-F238E27FC236}">
                <a16:creationId xmlns:a16="http://schemas.microsoft.com/office/drawing/2014/main" id="{173EE40D-1FC2-4737-1C4A-5BA4B734939E}"/>
              </a:ext>
            </a:extLst>
          </p:cNvPr>
          <p:cNvPicPr>
            <a:picLocks noChangeAspect="1"/>
          </p:cNvPicPr>
          <p:nvPr/>
        </p:nvPicPr>
        <p:blipFill>
          <a:blip r:embed="rId2"/>
          <a:stretch>
            <a:fillRect/>
          </a:stretch>
        </p:blipFill>
        <p:spPr>
          <a:xfrm>
            <a:off x="5772916" y="2048934"/>
            <a:ext cx="6063484" cy="1752599"/>
          </a:xfrm>
          <a:prstGeom prst="rect">
            <a:avLst/>
          </a:prstGeom>
        </p:spPr>
      </p:pic>
      <p:pic>
        <p:nvPicPr>
          <p:cNvPr id="8" name="Picture 7">
            <a:extLst>
              <a:ext uri="{FF2B5EF4-FFF2-40B4-BE49-F238E27FC236}">
                <a16:creationId xmlns:a16="http://schemas.microsoft.com/office/drawing/2014/main" id="{D644C331-A928-B578-B771-49B625CFB4A7}"/>
              </a:ext>
            </a:extLst>
          </p:cNvPr>
          <p:cNvPicPr>
            <a:picLocks noChangeAspect="1"/>
          </p:cNvPicPr>
          <p:nvPr/>
        </p:nvPicPr>
        <p:blipFill>
          <a:blip r:embed="rId3"/>
          <a:stretch>
            <a:fillRect/>
          </a:stretch>
        </p:blipFill>
        <p:spPr>
          <a:xfrm>
            <a:off x="5772916" y="3872369"/>
            <a:ext cx="6063484" cy="1385432"/>
          </a:xfrm>
          <a:prstGeom prst="rect">
            <a:avLst/>
          </a:prstGeom>
        </p:spPr>
      </p:pic>
      <p:pic>
        <p:nvPicPr>
          <p:cNvPr id="10" name="Picture 9">
            <a:extLst>
              <a:ext uri="{FF2B5EF4-FFF2-40B4-BE49-F238E27FC236}">
                <a16:creationId xmlns:a16="http://schemas.microsoft.com/office/drawing/2014/main" id="{EE0A72B9-F3E4-3CC1-BCA0-39567679D281}"/>
              </a:ext>
            </a:extLst>
          </p:cNvPr>
          <p:cNvPicPr>
            <a:picLocks noChangeAspect="1"/>
          </p:cNvPicPr>
          <p:nvPr/>
        </p:nvPicPr>
        <p:blipFill>
          <a:blip r:embed="rId4"/>
          <a:stretch>
            <a:fillRect/>
          </a:stretch>
        </p:blipFill>
        <p:spPr>
          <a:xfrm>
            <a:off x="5812368" y="5405770"/>
            <a:ext cx="6024032" cy="1385432"/>
          </a:xfrm>
          <a:prstGeom prst="rect">
            <a:avLst/>
          </a:prstGeom>
        </p:spPr>
      </p:pic>
      <p:pic>
        <p:nvPicPr>
          <p:cNvPr id="11" name="Picture 10">
            <a:extLst>
              <a:ext uri="{FF2B5EF4-FFF2-40B4-BE49-F238E27FC236}">
                <a16:creationId xmlns:a16="http://schemas.microsoft.com/office/drawing/2014/main" id="{2209A612-B0A6-35EC-FD06-4D9C79AA4082}"/>
              </a:ext>
            </a:extLst>
          </p:cNvPr>
          <p:cNvPicPr>
            <a:picLocks noChangeAspect="1"/>
          </p:cNvPicPr>
          <p:nvPr/>
        </p:nvPicPr>
        <p:blipFill>
          <a:blip r:embed="rId5"/>
          <a:stretch>
            <a:fillRect/>
          </a:stretch>
        </p:blipFill>
        <p:spPr>
          <a:xfrm>
            <a:off x="10817127" y="882181"/>
            <a:ext cx="1268078" cy="823031"/>
          </a:xfrm>
          <a:prstGeom prst="rect">
            <a:avLst/>
          </a:prstGeom>
        </p:spPr>
      </p:pic>
    </p:spTree>
    <p:extLst>
      <p:ext uri="{BB962C8B-B14F-4D97-AF65-F5344CB8AC3E}">
        <p14:creationId xmlns:p14="http://schemas.microsoft.com/office/powerpoint/2010/main" val="931063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19159-A80D-84E6-3DCB-308CDB8A06CF}"/>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Getting Licensing for Quartus II</a:t>
            </a:r>
            <a:endParaRPr lang="en-IN" dirty="0">
              <a:latin typeface="roboto" panose="02000000000000000000" pitchFamily="2" charset="0"/>
              <a:ea typeface="roboto" panose="02000000000000000000" pitchFamily="2" charset="0"/>
              <a:cs typeface="roboto" panose="02000000000000000000" pitchFamily="2" charset="0"/>
            </a:endParaRPr>
          </a:p>
        </p:txBody>
      </p:sp>
      <p:sp>
        <p:nvSpPr>
          <p:cNvPr id="3" name="Content Placeholder 2">
            <a:extLst>
              <a:ext uri="{FF2B5EF4-FFF2-40B4-BE49-F238E27FC236}">
                <a16:creationId xmlns:a16="http://schemas.microsoft.com/office/drawing/2014/main" id="{8F148DAA-ECC4-4509-C283-D36BBE661EE0}"/>
              </a:ext>
            </a:extLst>
          </p:cNvPr>
          <p:cNvSpPr>
            <a:spLocks noGrp="1"/>
          </p:cNvSpPr>
          <p:nvPr>
            <p:ph idx="1"/>
          </p:nvPr>
        </p:nvSpPr>
        <p:spPr>
          <a:xfrm>
            <a:off x="482600" y="2336873"/>
            <a:ext cx="6294967" cy="871994"/>
          </a:xfrm>
        </p:spPr>
        <p:txBody>
          <a:bodyPr>
            <a:normAutofit/>
          </a:bodyPr>
          <a:lstStyle/>
          <a:p>
            <a:r>
              <a:rPr lang="en-US" sz="1800" dirty="0">
                <a:latin typeface="roboto" panose="02000000000000000000" pitchFamily="2" charset="0"/>
                <a:ea typeface="roboto" panose="02000000000000000000" pitchFamily="2" charset="0"/>
                <a:cs typeface="roboto" panose="02000000000000000000" pitchFamily="2" charset="0"/>
              </a:rPr>
              <a:t>Press sent code .</a:t>
            </a:r>
          </a:p>
          <a:p>
            <a:r>
              <a:rPr lang="en-US" sz="1800" dirty="0">
                <a:latin typeface="roboto" panose="02000000000000000000" pitchFamily="2" charset="0"/>
                <a:ea typeface="roboto" panose="02000000000000000000" pitchFamily="2" charset="0"/>
                <a:cs typeface="roboto" panose="02000000000000000000" pitchFamily="2" charset="0"/>
              </a:rPr>
              <a:t>Enter the code from mail and press Sign in.</a:t>
            </a:r>
          </a:p>
          <a:p>
            <a:pPr marL="0" indent="0">
              <a:buNone/>
            </a:pPr>
            <a:endParaRPr lang="en-US" dirty="0">
              <a:latin typeface="roboto" panose="02000000000000000000" pitchFamily="2" charset="0"/>
              <a:ea typeface="roboto" panose="02000000000000000000" pitchFamily="2" charset="0"/>
              <a:cs typeface="roboto" panose="02000000000000000000" pitchFamily="2" charset="0"/>
            </a:endParaRPr>
          </a:p>
        </p:txBody>
      </p:sp>
      <p:pic>
        <p:nvPicPr>
          <p:cNvPr id="5" name="Picture 4">
            <a:extLst>
              <a:ext uri="{FF2B5EF4-FFF2-40B4-BE49-F238E27FC236}">
                <a16:creationId xmlns:a16="http://schemas.microsoft.com/office/drawing/2014/main" id="{A48896AA-B92A-387E-8676-46301C9BDC4D}"/>
              </a:ext>
            </a:extLst>
          </p:cNvPr>
          <p:cNvPicPr>
            <a:picLocks noChangeAspect="1"/>
          </p:cNvPicPr>
          <p:nvPr/>
        </p:nvPicPr>
        <p:blipFill>
          <a:blip r:embed="rId2"/>
          <a:stretch>
            <a:fillRect/>
          </a:stretch>
        </p:blipFill>
        <p:spPr>
          <a:xfrm>
            <a:off x="7023100" y="2023726"/>
            <a:ext cx="4559641" cy="2137641"/>
          </a:xfrm>
          <a:prstGeom prst="rect">
            <a:avLst/>
          </a:prstGeom>
        </p:spPr>
      </p:pic>
      <p:pic>
        <p:nvPicPr>
          <p:cNvPr id="9" name="Picture 8">
            <a:extLst>
              <a:ext uri="{FF2B5EF4-FFF2-40B4-BE49-F238E27FC236}">
                <a16:creationId xmlns:a16="http://schemas.microsoft.com/office/drawing/2014/main" id="{148525C2-8F16-AABF-EFA7-4749A0F7025D}"/>
              </a:ext>
            </a:extLst>
          </p:cNvPr>
          <p:cNvPicPr>
            <a:picLocks noChangeAspect="1"/>
          </p:cNvPicPr>
          <p:nvPr/>
        </p:nvPicPr>
        <p:blipFill>
          <a:blip r:embed="rId3"/>
          <a:stretch>
            <a:fillRect/>
          </a:stretch>
        </p:blipFill>
        <p:spPr>
          <a:xfrm>
            <a:off x="7023100" y="4326465"/>
            <a:ext cx="4559641" cy="2205567"/>
          </a:xfrm>
          <a:prstGeom prst="rect">
            <a:avLst/>
          </a:prstGeom>
        </p:spPr>
      </p:pic>
      <p:pic>
        <p:nvPicPr>
          <p:cNvPr id="11" name="Picture 10">
            <a:extLst>
              <a:ext uri="{FF2B5EF4-FFF2-40B4-BE49-F238E27FC236}">
                <a16:creationId xmlns:a16="http://schemas.microsoft.com/office/drawing/2014/main" id="{59DB14AA-BD45-9760-D42F-DE888CF07AF8}"/>
              </a:ext>
            </a:extLst>
          </p:cNvPr>
          <p:cNvPicPr>
            <a:picLocks noChangeAspect="1"/>
          </p:cNvPicPr>
          <p:nvPr/>
        </p:nvPicPr>
        <p:blipFill>
          <a:blip r:embed="rId4"/>
          <a:stretch>
            <a:fillRect/>
          </a:stretch>
        </p:blipFill>
        <p:spPr>
          <a:xfrm>
            <a:off x="10834061" y="882181"/>
            <a:ext cx="1268078" cy="823031"/>
          </a:xfrm>
          <a:prstGeom prst="rect">
            <a:avLst/>
          </a:prstGeom>
        </p:spPr>
      </p:pic>
    </p:spTree>
    <p:extLst>
      <p:ext uri="{BB962C8B-B14F-4D97-AF65-F5344CB8AC3E}">
        <p14:creationId xmlns:p14="http://schemas.microsoft.com/office/powerpoint/2010/main" val="1850766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8A78A-DB7D-FB45-3E0D-C62B4DB2FA8D}"/>
              </a:ext>
            </a:extLst>
          </p:cNvPr>
          <p:cNvSpPr>
            <a:spLocks noGrp="1"/>
          </p:cNvSpPr>
          <p:nvPr>
            <p:ph type="ctrTitle"/>
          </p:nvPr>
        </p:nvSpPr>
        <p:spPr>
          <a:xfrm>
            <a:off x="613833" y="2703504"/>
            <a:ext cx="8100557" cy="1341967"/>
          </a:xfrm>
        </p:spPr>
        <p:txBody>
          <a:bodyPr/>
          <a:lstStyle/>
          <a:p>
            <a:pPr algn="l"/>
            <a:r>
              <a:rPr lang="en-US" sz="3200" dirty="0">
                <a:solidFill>
                  <a:srgbClr val="FFC000"/>
                </a:solidFill>
                <a:latin typeface="roboto" panose="02000000000000000000" pitchFamily="2" charset="0"/>
                <a:ea typeface="roboto" panose="02000000000000000000" pitchFamily="2" charset="0"/>
                <a:cs typeface="roboto" panose="02000000000000000000" pitchFamily="2" charset="0"/>
              </a:rPr>
              <a:t>Introduction to FPGA: </a:t>
            </a:r>
            <a:br>
              <a:rPr lang="en-US" sz="3200" dirty="0">
                <a:solidFill>
                  <a:srgbClr val="FFC000"/>
                </a:solidFill>
                <a:latin typeface="roboto" panose="02000000000000000000" pitchFamily="2" charset="0"/>
                <a:ea typeface="roboto" panose="02000000000000000000" pitchFamily="2" charset="0"/>
                <a:cs typeface="roboto" panose="02000000000000000000" pitchFamily="2" charset="0"/>
              </a:rPr>
            </a:br>
            <a:r>
              <a:rPr lang="en-US" sz="3200" dirty="0">
                <a:latin typeface="roboto" panose="02000000000000000000" pitchFamily="2" charset="0"/>
                <a:ea typeface="roboto" panose="02000000000000000000" pitchFamily="2" charset="0"/>
                <a:cs typeface="roboto" panose="02000000000000000000" pitchFamily="2" charset="0"/>
              </a:rPr>
              <a:t>Hands-On with Intel development board DE2i-150 using Quartus &amp; ModelSim</a:t>
            </a:r>
            <a:endParaRPr lang="en-IN" sz="3200" dirty="0">
              <a:latin typeface="roboto" panose="02000000000000000000" pitchFamily="2" charset="0"/>
              <a:ea typeface="roboto" panose="02000000000000000000" pitchFamily="2" charset="0"/>
              <a:cs typeface="roboto" panose="02000000000000000000" pitchFamily="2" charset="0"/>
            </a:endParaRPr>
          </a:p>
        </p:txBody>
      </p:sp>
      <p:sp>
        <p:nvSpPr>
          <p:cNvPr id="3" name="Subtitle 2">
            <a:extLst>
              <a:ext uri="{FF2B5EF4-FFF2-40B4-BE49-F238E27FC236}">
                <a16:creationId xmlns:a16="http://schemas.microsoft.com/office/drawing/2014/main" id="{CC129171-A94E-201E-FE3B-B72D65D0C189}"/>
              </a:ext>
            </a:extLst>
          </p:cNvPr>
          <p:cNvSpPr>
            <a:spLocks noGrp="1"/>
          </p:cNvSpPr>
          <p:nvPr>
            <p:ph type="subTitle" idx="1"/>
          </p:nvPr>
        </p:nvSpPr>
        <p:spPr>
          <a:xfrm>
            <a:off x="6764867" y="4745406"/>
            <a:ext cx="4500034" cy="1341967"/>
          </a:xfrm>
        </p:spPr>
        <p:txBody>
          <a:bodyPr>
            <a:noAutofit/>
          </a:bodyPr>
          <a:lstStyle/>
          <a:p>
            <a:r>
              <a:rPr lang="en-IN" sz="1800" dirty="0">
                <a:solidFill>
                  <a:srgbClr val="FFC000"/>
                </a:solidFill>
                <a:latin typeface="roboto" panose="02000000000000000000" pitchFamily="2" charset="0"/>
                <a:ea typeface="roboto" panose="02000000000000000000" pitchFamily="2" charset="0"/>
                <a:cs typeface="roboto" panose="02000000000000000000" pitchFamily="2" charset="0"/>
              </a:rPr>
              <a:t>Jayaraj V S</a:t>
            </a:r>
          </a:p>
          <a:p>
            <a:r>
              <a:rPr lang="en-IN" sz="1800" dirty="0">
                <a:solidFill>
                  <a:srgbClr val="FFC000"/>
                </a:solidFill>
                <a:latin typeface="roboto" panose="02000000000000000000" pitchFamily="2" charset="0"/>
                <a:ea typeface="roboto" panose="02000000000000000000" pitchFamily="2" charset="0"/>
                <a:cs typeface="roboto" panose="02000000000000000000" pitchFamily="2" charset="0"/>
              </a:rPr>
              <a:t>Assistant professor</a:t>
            </a:r>
          </a:p>
          <a:p>
            <a:r>
              <a:rPr lang="en-IN" sz="1800" dirty="0">
                <a:solidFill>
                  <a:srgbClr val="FFC000"/>
                </a:solidFill>
                <a:latin typeface="roboto" panose="02000000000000000000" pitchFamily="2" charset="0"/>
                <a:ea typeface="roboto" panose="02000000000000000000" pitchFamily="2" charset="0"/>
                <a:cs typeface="roboto" panose="02000000000000000000" pitchFamily="2" charset="0"/>
              </a:rPr>
              <a:t>Department of ECE</a:t>
            </a:r>
          </a:p>
          <a:p>
            <a:r>
              <a:rPr lang="en-IN" sz="1800" dirty="0">
                <a:solidFill>
                  <a:srgbClr val="FFC000"/>
                </a:solidFill>
                <a:latin typeface="roboto" panose="02000000000000000000" pitchFamily="2" charset="0"/>
                <a:ea typeface="roboto" panose="02000000000000000000" pitchFamily="2" charset="0"/>
                <a:cs typeface="roboto" panose="02000000000000000000" pitchFamily="2" charset="0"/>
              </a:rPr>
              <a:t>Lingaya’s Vidyapeeth</a:t>
            </a:r>
          </a:p>
        </p:txBody>
      </p:sp>
      <p:pic>
        <p:nvPicPr>
          <p:cNvPr id="4" name="Picture 3">
            <a:extLst>
              <a:ext uri="{FF2B5EF4-FFF2-40B4-BE49-F238E27FC236}">
                <a16:creationId xmlns:a16="http://schemas.microsoft.com/office/drawing/2014/main" id="{4A46BED1-550E-1B1B-0F26-5F34CF106E85}"/>
              </a:ext>
            </a:extLst>
          </p:cNvPr>
          <p:cNvPicPr>
            <a:picLocks noChangeAspect="1"/>
          </p:cNvPicPr>
          <p:nvPr/>
        </p:nvPicPr>
        <p:blipFill>
          <a:blip r:embed="rId2"/>
          <a:stretch>
            <a:fillRect/>
          </a:stretch>
        </p:blipFill>
        <p:spPr>
          <a:xfrm>
            <a:off x="4914899" y="179523"/>
            <a:ext cx="2362200" cy="233350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Picture 4">
            <a:extLst>
              <a:ext uri="{FF2B5EF4-FFF2-40B4-BE49-F238E27FC236}">
                <a16:creationId xmlns:a16="http://schemas.microsoft.com/office/drawing/2014/main" id="{6C0A9869-0AF5-05CA-E18F-C0EAF6393F3A}"/>
              </a:ext>
            </a:extLst>
          </p:cNvPr>
          <p:cNvPicPr>
            <a:picLocks noChangeAspect="1"/>
          </p:cNvPicPr>
          <p:nvPr/>
        </p:nvPicPr>
        <p:blipFill>
          <a:blip r:embed="rId3"/>
          <a:stretch>
            <a:fillRect/>
          </a:stretch>
        </p:blipFill>
        <p:spPr>
          <a:xfrm>
            <a:off x="5306583" y="287300"/>
            <a:ext cx="1578833" cy="1877157"/>
          </a:xfrm>
          <a:prstGeom prst="rect">
            <a:avLst/>
          </a:prstGeom>
        </p:spPr>
      </p:pic>
      <p:sp>
        <p:nvSpPr>
          <p:cNvPr id="6" name="TextBox 5">
            <a:extLst>
              <a:ext uri="{FF2B5EF4-FFF2-40B4-BE49-F238E27FC236}">
                <a16:creationId xmlns:a16="http://schemas.microsoft.com/office/drawing/2014/main" id="{F2AA1EA7-D04B-C610-3860-621053EB96FE}"/>
              </a:ext>
            </a:extLst>
          </p:cNvPr>
          <p:cNvSpPr txBox="1"/>
          <p:nvPr/>
        </p:nvSpPr>
        <p:spPr>
          <a:xfrm>
            <a:off x="9347200" y="2951946"/>
            <a:ext cx="2582334" cy="954107"/>
          </a:xfrm>
          <a:prstGeom prst="rect">
            <a:avLst/>
          </a:prstGeom>
          <a:noFill/>
        </p:spPr>
        <p:txBody>
          <a:bodyPr wrap="square" rtlCol="0">
            <a:spAutoFit/>
          </a:bodyPr>
          <a:lstStyle/>
          <a:p>
            <a:pPr algn="ctr"/>
            <a:r>
              <a:rPr lang="en-IN" sz="2800" dirty="0">
                <a:solidFill>
                  <a:schemeClr val="bg1"/>
                </a:solidFill>
                <a:latin typeface="roboto" panose="02000000000000000000" pitchFamily="2" charset="0"/>
                <a:ea typeface="roboto" panose="02000000000000000000" pitchFamily="2" charset="0"/>
                <a:cs typeface="roboto" panose="02000000000000000000" pitchFamily="2" charset="0"/>
              </a:rPr>
              <a:t>A Five Day Workshop</a:t>
            </a:r>
          </a:p>
        </p:txBody>
      </p:sp>
    </p:spTree>
    <p:extLst>
      <p:ext uri="{BB962C8B-B14F-4D97-AF65-F5344CB8AC3E}">
        <p14:creationId xmlns:p14="http://schemas.microsoft.com/office/powerpoint/2010/main" val="563463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19159-A80D-84E6-3DCB-308CDB8A06CF}"/>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Getting Licensing for Quartus II</a:t>
            </a:r>
            <a:endParaRPr lang="en-IN" dirty="0">
              <a:latin typeface="roboto" panose="02000000000000000000" pitchFamily="2" charset="0"/>
              <a:ea typeface="roboto" panose="02000000000000000000" pitchFamily="2" charset="0"/>
              <a:cs typeface="roboto" panose="02000000000000000000" pitchFamily="2" charset="0"/>
            </a:endParaRPr>
          </a:p>
        </p:txBody>
      </p:sp>
      <p:sp>
        <p:nvSpPr>
          <p:cNvPr id="3" name="Content Placeholder 2">
            <a:extLst>
              <a:ext uri="{FF2B5EF4-FFF2-40B4-BE49-F238E27FC236}">
                <a16:creationId xmlns:a16="http://schemas.microsoft.com/office/drawing/2014/main" id="{8F148DAA-ECC4-4509-C283-D36BBE661EE0}"/>
              </a:ext>
            </a:extLst>
          </p:cNvPr>
          <p:cNvSpPr>
            <a:spLocks noGrp="1"/>
          </p:cNvSpPr>
          <p:nvPr>
            <p:ph idx="1"/>
          </p:nvPr>
        </p:nvSpPr>
        <p:spPr>
          <a:xfrm>
            <a:off x="385233" y="2070173"/>
            <a:ext cx="6294967" cy="910094"/>
          </a:xfrm>
        </p:spPr>
        <p:txBody>
          <a:bodyPr>
            <a:normAutofit/>
          </a:bodyPr>
          <a:lstStyle/>
          <a:p>
            <a:r>
              <a:rPr lang="en-US" sz="1800" dirty="0">
                <a:latin typeface="roboto" panose="02000000000000000000" pitchFamily="2" charset="0"/>
                <a:ea typeface="roboto" panose="02000000000000000000" pitchFamily="2" charset="0"/>
                <a:cs typeface="roboto" panose="02000000000000000000" pitchFamily="2" charset="0"/>
              </a:rPr>
              <a:t>Press text.</a:t>
            </a:r>
          </a:p>
          <a:p>
            <a:r>
              <a:rPr lang="en-US" sz="1800" dirty="0">
                <a:latin typeface="roboto" panose="02000000000000000000" pitchFamily="2" charset="0"/>
                <a:ea typeface="roboto" panose="02000000000000000000" pitchFamily="2" charset="0"/>
                <a:cs typeface="roboto" panose="02000000000000000000" pitchFamily="2" charset="0"/>
              </a:rPr>
              <a:t>Enter the code from phone and press verify.</a:t>
            </a:r>
          </a:p>
          <a:p>
            <a:pPr marL="0" indent="0">
              <a:buNone/>
            </a:pPr>
            <a:endParaRPr lang="en-US" dirty="0">
              <a:latin typeface="roboto" panose="02000000000000000000" pitchFamily="2" charset="0"/>
              <a:ea typeface="roboto" panose="02000000000000000000" pitchFamily="2" charset="0"/>
              <a:cs typeface="roboto" panose="02000000000000000000" pitchFamily="2" charset="0"/>
            </a:endParaRPr>
          </a:p>
        </p:txBody>
      </p:sp>
      <p:pic>
        <p:nvPicPr>
          <p:cNvPr id="6" name="Picture 5">
            <a:extLst>
              <a:ext uri="{FF2B5EF4-FFF2-40B4-BE49-F238E27FC236}">
                <a16:creationId xmlns:a16="http://schemas.microsoft.com/office/drawing/2014/main" id="{823066C0-E33A-EC72-5C0F-D97A0A6391FF}"/>
              </a:ext>
            </a:extLst>
          </p:cNvPr>
          <p:cNvPicPr>
            <a:picLocks noChangeAspect="1"/>
          </p:cNvPicPr>
          <p:nvPr/>
        </p:nvPicPr>
        <p:blipFill>
          <a:blip r:embed="rId2"/>
          <a:stretch>
            <a:fillRect/>
          </a:stretch>
        </p:blipFill>
        <p:spPr>
          <a:xfrm>
            <a:off x="1257299" y="3306221"/>
            <a:ext cx="4902201" cy="3313092"/>
          </a:xfrm>
          <a:prstGeom prst="rect">
            <a:avLst/>
          </a:prstGeom>
        </p:spPr>
      </p:pic>
      <p:pic>
        <p:nvPicPr>
          <p:cNvPr id="8" name="Picture 7">
            <a:extLst>
              <a:ext uri="{FF2B5EF4-FFF2-40B4-BE49-F238E27FC236}">
                <a16:creationId xmlns:a16="http://schemas.microsoft.com/office/drawing/2014/main" id="{42CF7B8A-AF00-5F3C-5DDC-CADE9D6753C5}"/>
              </a:ext>
            </a:extLst>
          </p:cNvPr>
          <p:cNvPicPr>
            <a:picLocks noChangeAspect="1"/>
          </p:cNvPicPr>
          <p:nvPr/>
        </p:nvPicPr>
        <p:blipFill>
          <a:blip r:embed="rId3"/>
          <a:stretch>
            <a:fillRect/>
          </a:stretch>
        </p:blipFill>
        <p:spPr>
          <a:xfrm>
            <a:off x="7061200" y="2129367"/>
            <a:ext cx="5005253" cy="4597401"/>
          </a:xfrm>
          <a:prstGeom prst="rect">
            <a:avLst/>
          </a:prstGeom>
        </p:spPr>
      </p:pic>
      <p:pic>
        <p:nvPicPr>
          <p:cNvPr id="10" name="Picture 9">
            <a:extLst>
              <a:ext uri="{FF2B5EF4-FFF2-40B4-BE49-F238E27FC236}">
                <a16:creationId xmlns:a16="http://schemas.microsoft.com/office/drawing/2014/main" id="{DA364FAE-A90A-3AAF-3057-42CD969B66FC}"/>
              </a:ext>
            </a:extLst>
          </p:cNvPr>
          <p:cNvPicPr>
            <a:picLocks noChangeAspect="1"/>
          </p:cNvPicPr>
          <p:nvPr/>
        </p:nvPicPr>
        <p:blipFill>
          <a:blip r:embed="rId4"/>
          <a:stretch>
            <a:fillRect/>
          </a:stretch>
        </p:blipFill>
        <p:spPr>
          <a:xfrm>
            <a:off x="10877640" y="882181"/>
            <a:ext cx="1268078" cy="823031"/>
          </a:xfrm>
          <a:prstGeom prst="rect">
            <a:avLst/>
          </a:prstGeom>
        </p:spPr>
      </p:pic>
    </p:spTree>
    <p:extLst>
      <p:ext uri="{BB962C8B-B14F-4D97-AF65-F5344CB8AC3E}">
        <p14:creationId xmlns:p14="http://schemas.microsoft.com/office/powerpoint/2010/main" val="667646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19159-A80D-84E6-3DCB-308CDB8A06CF}"/>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Getting Licensing for Quartus II</a:t>
            </a:r>
            <a:endParaRPr lang="en-IN" dirty="0">
              <a:latin typeface="roboto" panose="02000000000000000000" pitchFamily="2" charset="0"/>
              <a:ea typeface="roboto" panose="02000000000000000000" pitchFamily="2" charset="0"/>
              <a:cs typeface="roboto" panose="02000000000000000000" pitchFamily="2" charset="0"/>
            </a:endParaRPr>
          </a:p>
        </p:txBody>
      </p:sp>
      <p:sp>
        <p:nvSpPr>
          <p:cNvPr id="3" name="Content Placeholder 2">
            <a:extLst>
              <a:ext uri="{FF2B5EF4-FFF2-40B4-BE49-F238E27FC236}">
                <a16:creationId xmlns:a16="http://schemas.microsoft.com/office/drawing/2014/main" id="{8F148DAA-ECC4-4509-C283-D36BBE661EE0}"/>
              </a:ext>
            </a:extLst>
          </p:cNvPr>
          <p:cNvSpPr>
            <a:spLocks noGrp="1"/>
          </p:cNvSpPr>
          <p:nvPr>
            <p:ph idx="1"/>
          </p:nvPr>
        </p:nvSpPr>
        <p:spPr>
          <a:xfrm>
            <a:off x="355601" y="2281766"/>
            <a:ext cx="5414434" cy="893160"/>
          </a:xfrm>
        </p:spPr>
        <p:txBody>
          <a:bodyPr>
            <a:normAutofit/>
          </a:bodyPr>
          <a:lstStyle/>
          <a:p>
            <a:r>
              <a:rPr lang="en-US" sz="1800" dirty="0">
                <a:latin typeface="roboto" panose="02000000000000000000" pitchFamily="2" charset="0"/>
                <a:ea typeface="roboto" panose="02000000000000000000" pitchFamily="2" charset="0"/>
                <a:cs typeface="roboto" panose="02000000000000000000" pitchFamily="2" charset="0"/>
              </a:rPr>
              <a:t>Press Accept.</a:t>
            </a:r>
          </a:p>
          <a:p>
            <a:r>
              <a:rPr lang="en-US" sz="1800" dirty="0">
                <a:latin typeface="roboto" panose="02000000000000000000" pitchFamily="2" charset="0"/>
                <a:ea typeface="roboto" panose="02000000000000000000" pitchFamily="2" charset="0"/>
                <a:cs typeface="roboto" panose="02000000000000000000" pitchFamily="2" charset="0"/>
              </a:rPr>
              <a:t>Read the terms and submit.</a:t>
            </a:r>
          </a:p>
          <a:p>
            <a:pPr marL="0" indent="0">
              <a:buNone/>
            </a:pPr>
            <a:endParaRPr lang="en-US" dirty="0">
              <a:latin typeface="roboto" panose="02000000000000000000" pitchFamily="2" charset="0"/>
              <a:ea typeface="roboto" panose="02000000000000000000" pitchFamily="2" charset="0"/>
              <a:cs typeface="roboto" panose="02000000000000000000" pitchFamily="2" charset="0"/>
            </a:endParaRPr>
          </a:p>
        </p:txBody>
      </p:sp>
      <p:pic>
        <p:nvPicPr>
          <p:cNvPr id="5" name="Picture 4">
            <a:extLst>
              <a:ext uri="{FF2B5EF4-FFF2-40B4-BE49-F238E27FC236}">
                <a16:creationId xmlns:a16="http://schemas.microsoft.com/office/drawing/2014/main" id="{20855F6B-187A-0568-E357-6951EB165792}"/>
              </a:ext>
            </a:extLst>
          </p:cNvPr>
          <p:cNvPicPr>
            <a:picLocks noChangeAspect="1"/>
          </p:cNvPicPr>
          <p:nvPr/>
        </p:nvPicPr>
        <p:blipFill>
          <a:blip r:embed="rId2"/>
          <a:stretch>
            <a:fillRect/>
          </a:stretch>
        </p:blipFill>
        <p:spPr>
          <a:xfrm>
            <a:off x="6096569" y="2281766"/>
            <a:ext cx="6095431" cy="3272225"/>
          </a:xfrm>
          <a:prstGeom prst="rect">
            <a:avLst/>
          </a:prstGeom>
        </p:spPr>
      </p:pic>
      <p:pic>
        <p:nvPicPr>
          <p:cNvPr id="7" name="Picture 6">
            <a:extLst>
              <a:ext uri="{FF2B5EF4-FFF2-40B4-BE49-F238E27FC236}">
                <a16:creationId xmlns:a16="http://schemas.microsoft.com/office/drawing/2014/main" id="{3863B3CF-4B72-D619-E8B8-2A2077014759}"/>
              </a:ext>
            </a:extLst>
          </p:cNvPr>
          <p:cNvPicPr>
            <a:picLocks noChangeAspect="1"/>
          </p:cNvPicPr>
          <p:nvPr/>
        </p:nvPicPr>
        <p:blipFill>
          <a:blip r:embed="rId3"/>
          <a:stretch>
            <a:fillRect/>
          </a:stretch>
        </p:blipFill>
        <p:spPr>
          <a:xfrm>
            <a:off x="10817128" y="892493"/>
            <a:ext cx="1268078" cy="823031"/>
          </a:xfrm>
          <a:prstGeom prst="rect">
            <a:avLst/>
          </a:prstGeom>
        </p:spPr>
      </p:pic>
    </p:spTree>
    <p:extLst>
      <p:ext uri="{BB962C8B-B14F-4D97-AF65-F5344CB8AC3E}">
        <p14:creationId xmlns:p14="http://schemas.microsoft.com/office/powerpoint/2010/main" val="31906671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19159-A80D-84E6-3DCB-308CDB8A06CF}"/>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Getting Licensing for Quartus II</a:t>
            </a:r>
            <a:endParaRPr lang="en-IN" dirty="0">
              <a:latin typeface="roboto" panose="02000000000000000000" pitchFamily="2" charset="0"/>
              <a:ea typeface="roboto" panose="02000000000000000000" pitchFamily="2" charset="0"/>
              <a:cs typeface="roboto" panose="02000000000000000000" pitchFamily="2" charset="0"/>
            </a:endParaRPr>
          </a:p>
        </p:txBody>
      </p:sp>
      <p:sp>
        <p:nvSpPr>
          <p:cNvPr id="3" name="Content Placeholder 2">
            <a:extLst>
              <a:ext uri="{FF2B5EF4-FFF2-40B4-BE49-F238E27FC236}">
                <a16:creationId xmlns:a16="http://schemas.microsoft.com/office/drawing/2014/main" id="{8F148DAA-ECC4-4509-C283-D36BBE661EE0}"/>
              </a:ext>
            </a:extLst>
          </p:cNvPr>
          <p:cNvSpPr>
            <a:spLocks noGrp="1"/>
          </p:cNvSpPr>
          <p:nvPr>
            <p:ph idx="1"/>
          </p:nvPr>
        </p:nvSpPr>
        <p:spPr>
          <a:xfrm>
            <a:off x="385233" y="2070173"/>
            <a:ext cx="5935133" cy="575660"/>
          </a:xfrm>
        </p:spPr>
        <p:txBody>
          <a:bodyPr>
            <a:normAutofit/>
          </a:bodyPr>
          <a:lstStyle/>
          <a:p>
            <a:r>
              <a:rPr lang="en-US" sz="1800" dirty="0">
                <a:latin typeface="roboto" panose="02000000000000000000" pitchFamily="2" charset="0"/>
                <a:ea typeface="roboto" panose="02000000000000000000" pitchFamily="2" charset="0"/>
                <a:cs typeface="roboto" panose="02000000000000000000" pitchFamily="2" charset="0"/>
              </a:rPr>
              <a:t>Now press Sign up for evaluation or no cost license.</a:t>
            </a:r>
          </a:p>
          <a:p>
            <a:pPr marL="0" indent="0">
              <a:buNone/>
            </a:pPr>
            <a:endParaRPr lang="en-US" dirty="0">
              <a:latin typeface="roboto" panose="02000000000000000000" pitchFamily="2" charset="0"/>
              <a:ea typeface="roboto" panose="02000000000000000000" pitchFamily="2" charset="0"/>
              <a:cs typeface="roboto" panose="02000000000000000000" pitchFamily="2" charset="0"/>
            </a:endParaRPr>
          </a:p>
        </p:txBody>
      </p:sp>
      <p:pic>
        <p:nvPicPr>
          <p:cNvPr id="6" name="Picture 5">
            <a:extLst>
              <a:ext uri="{FF2B5EF4-FFF2-40B4-BE49-F238E27FC236}">
                <a16:creationId xmlns:a16="http://schemas.microsoft.com/office/drawing/2014/main" id="{0F59BAAB-0113-27DE-BCDD-6197DC607B75}"/>
              </a:ext>
            </a:extLst>
          </p:cNvPr>
          <p:cNvPicPr>
            <a:picLocks noChangeAspect="1"/>
          </p:cNvPicPr>
          <p:nvPr/>
        </p:nvPicPr>
        <p:blipFill>
          <a:blip r:embed="rId2"/>
          <a:stretch>
            <a:fillRect/>
          </a:stretch>
        </p:blipFill>
        <p:spPr>
          <a:xfrm>
            <a:off x="135467" y="2649941"/>
            <a:ext cx="11921066" cy="3289426"/>
          </a:xfrm>
          <a:prstGeom prst="rect">
            <a:avLst/>
          </a:prstGeom>
        </p:spPr>
      </p:pic>
      <p:pic>
        <p:nvPicPr>
          <p:cNvPr id="7" name="Picture 6">
            <a:extLst>
              <a:ext uri="{FF2B5EF4-FFF2-40B4-BE49-F238E27FC236}">
                <a16:creationId xmlns:a16="http://schemas.microsoft.com/office/drawing/2014/main" id="{F17B01A2-7B3A-37AD-F6C6-277B70CD617C}"/>
              </a:ext>
            </a:extLst>
          </p:cNvPr>
          <p:cNvPicPr>
            <a:picLocks noChangeAspect="1"/>
          </p:cNvPicPr>
          <p:nvPr/>
        </p:nvPicPr>
        <p:blipFill>
          <a:blip r:embed="rId3"/>
          <a:stretch>
            <a:fillRect/>
          </a:stretch>
        </p:blipFill>
        <p:spPr>
          <a:xfrm>
            <a:off x="10834061" y="882181"/>
            <a:ext cx="1268078" cy="823031"/>
          </a:xfrm>
          <a:prstGeom prst="rect">
            <a:avLst/>
          </a:prstGeom>
        </p:spPr>
      </p:pic>
    </p:spTree>
    <p:extLst>
      <p:ext uri="{BB962C8B-B14F-4D97-AF65-F5344CB8AC3E}">
        <p14:creationId xmlns:p14="http://schemas.microsoft.com/office/powerpoint/2010/main" val="2106056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19159-A80D-84E6-3DCB-308CDB8A06CF}"/>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Getting Licensing for Quartus II</a:t>
            </a:r>
            <a:endParaRPr lang="en-IN" dirty="0">
              <a:latin typeface="roboto" panose="02000000000000000000" pitchFamily="2" charset="0"/>
              <a:ea typeface="roboto" panose="02000000000000000000" pitchFamily="2" charset="0"/>
              <a:cs typeface="roboto" panose="02000000000000000000" pitchFamily="2" charset="0"/>
            </a:endParaRPr>
          </a:p>
        </p:txBody>
      </p:sp>
      <p:sp>
        <p:nvSpPr>
          <p:cNvPr id="3" name="Content Placeholder 2">
            <a:extLst>
              <a:ext uri="{FF2B5EF4-FFF2-40B4-BE49-F238E27FC236}">
                <a16:creationId xmlns:a16="http://schemas.microsoft.com/office/drawing/2014/main" id="{8F148DAA-ECC4-4509-C283-D36BBE661EE0}"/>
              </a:ext>
            </a:extLst>
          </p:cNvPr>
          <p:cNvSpPr>
            <a:spLocks noGrp="1"/>
          </p:cNvSpPr>
          <p:nvPr>
            <p:ph idx="1"/>
          </p:nvPr>
        </p:nvSpPr>
        <p:spPr>
          <a:xfrm>
            <a:off x="385234" y="2070173"/>
            <a:ext cx="4508499" cy="626460"/>
          </a:xfrm>
        </p:spPr>
        <p:txBody>
          <a:bodyPr>
            <a:normAutofit/>
          </a:bodyPr>
          <a:lstStyle/>
          <a:p>
            <a:pPr algn="just"/>
            <a:r>
              <a:rPr lang="en-US" sz="1800" dirty="0">
                <a:latin typeface="roboto" panose="02000000000000000000" pitchFamily="2" charset="0"/>
                <a:ea typeface="roboto" panose="02000000000000000000" pitchFamily="2" charset="0"/>
                <a:cs typeface="roboto" panose="02000000000000000000" pitchFamily="2" charset="0"/>
              </a:rPr>
              <a:t>Now select discontinued Intel Quartus 2,tick mark both option and press next.</a:t>
            </a:r>
          </a:p>
          <a:p>
            <a:pPr marL="0" indent="0">
              <a:buNone/>
            </a:pPr>
            <a:endParaRPr lang="en-US" dirty="0">
              <a:latin typeface="roboto" panose="02000000000000000000" pitchFamily="2" charset="0"/>
              <a:ea typeface="roboto" panose="02000000000000000000" pitchFamily="2" charset="0"/>
              <a:cs typeface="roboto" panose="02000000000000000000" pitchFamily="2" charset="0"/>
            </a:endParaRPr>
          </a:p>
        </p:txBody>
      </p:sp>
      <p:pic>
        <p:nvPicPr>
          <p:cNvPr id="5" name="Picture 4">
            <a:extLst>
              <a:ext uri="{FF2B5EF4-FFF2-40B4-BE49-F238E27FC236}">
                <a16:creationId xmlns:a16="http://schemas.microsoft.com/office/drawing/2014/main" id="{AA3DB648-B819-C8C9-8E74-D92C6B67FD37}"/>
              </a:ext>
            </a:extLst>
          </p:cNvPr>
          <p:cNvPicPr>
            <a:picLocks noChangeAspect="1"/>
          </p:cNvPicPr>
          <p:nvPr/>
        </p:nvPicPr>
        <p:blipFill>
          <a:blip r:embed="rId2"/>
          <a:stretch>
            <a:fillRect/>
          </a:stretch>
        </p:blipFill>
        <p:spPr>
          <a:xfrm>
            <a:off x="5135033" y="2129365"/>
            <a:ext cx="6849533" cy="4432301"/>
          </a:xfrm>
          <a:prstGeom prst="rect">
            <a:avLst/>
          </a:prstGeom>
        </p:spPr>
      </p:pic>
      <p:pic>
        <p:nvPicPr>
          <p:cNvPr id="7" name="Picture 6">
            <a:extLst>
              <a:ext uri="{FF2B5EF4-FFF2-40B4-BE49-F238E27FC236}">
                <a16:creationId xmlns:a16="http://schemas.microsoft.com/office/drawing/2014/main" id="{2025C771-6ABC-7663-C6ED-8141A94ADF7C}"/>
              </a:ext>
            </a:extLst>
          </p:cNvPr>
          <p:cNvPicPr>
            <a:picLocks noChangeAspect="1"/>
          </p:cNvPicPr>
          <p:nvPr/>
        </p:nvPicPr>
        <p:blipFill>
          <a:blip r:embed="rId3"/>
          <a:stretch>
            <a:fillRect/>
          </a:stretch>
        </p:blipFill>
        <p:spPr>
          <a:xfrm>
            <a:off x="10808661" y="882181"/>
            <a:ext cx="1268078" cy="823031"/>
          </a:xfrm>
          <a:prstGeom prst="rect">
            <a:avLst/>
          </a:prstGeom>
        </p:spPr>
      </p:pic>
    </p:spTree>
    <p:extLst>
      <p:ext uri="{BB962C8B-B14F-4D97-AF65-F5344CB8AC3E}">
        <p14:creationId xmlns:p14="http://schemas.microsoft.com/office/powerpoint/2010/main" val="25013118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19159-A80D-84E6-3DCB-308CDB8A06CF}"/>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Getting Licensing for Quartus II</a:t>
            </a:r>
            <a:endParaRPr lang="en-IN" dirty="0">
              <a:latin typeface="roboto" panose="02000000000000000000" pitchFamily="2" charset="0"/>
              <a:ea typeface="roboto" panose="02000000000000000000" pitchFamily="2" charset="0"/>
              <a:cs typeface="roboto" panose="02000000000000000000" pitchFamily="2" charset="0"/>
            </a:endParaRPr>
          </a:p>
        </p:txBody>
      </p:sp>
      <p:sp>
        <p:nvSpPr>
          <p:cNvPr id="3" name="Content Placeholder 2">
            <a:extLst>
              <a:ext uri="{FF2B5EF4-FFF2-40B4-BE49-F238E27FC236}">
                <a16:creationId xmlns:a16="http://schemas.microsoft.com/office/drawing/2014/main" id="{8F148DAA-ECC4-4509-C283-D36BBE661EE0}"/>
              </a:ext>
            </a:extLst>
          </p:cNvPr>
          <p:cNvSpPr>
            <a:spLocks noGrp="1"/>
          </p:cNvSpPr>
          <p:nvPr>
            <p:ph idx="1"/>
          </p:nvPr>
        </p:nvSpPr>
        <p:spPr>
          <a:xfrm>
            <a:off x="385234" y="2070173"/>
            <a:ext cx="4508499" cy="2083970"/>
          </a:xfrm>
        </p:spPr>
        <p:txBody>
          <a:bodyPr>
            <a:normAutofit/>
          </a:bodyPr>
          <a:lstStyle/>
          <a:p>
            <a:pPr algn="just"/>
            <a:r>
              <a:rPr lang="en-US" sz="1800" dirty="0">
                <a:latin typeface="roboto" panose="02000000000000000000" pitchFamily="2" charset="0"/>
                <a:ea typeface="roboto" panose="02000000000000000000" pitchFamily="2" charset="0"/>
                <a:cs typeface="roboto" panose="02000000000000000000" pitchFamily="2" charset="0"/>
              </a:rPr>
              <a:t>Now select New computer(for first time you will not see any list as in figure ).</a:t>
            </a:r>
          </a:p>
          <a:p>
            <a:pPr algn="just"/>
            <a:r>
              <a:rPr lang="en-US" sz="1800" dirty="0">
                <a:latin typeface="roboto" panose="02000000000000000000" pitchFamily="2" charset="0"/>
                <a:ea typeface="roboto" panose="02000000000000000000" pitchFamily="2" charset="0"/>
                <a:cs typeface="roboto" panose="02000000000000000000" pitchFamily="2" charset="0"/>
              </a:rPr>
              <a:t>Now enter your computer name and choose computer type as NIC ID.</a:t>
            </a:r>
          </a:p>
          <a:p>
            <a:pPr algn="just"/>
            <a:r>
              <a:rPr lang="en-US" sz="1800" dirty="0">
                <a:latin typeface="roboto" panose="02000000000000000000" pitchFamily="2" charset="0"/>
                <a:ea typeface="roboto" panose="02000000000000000000" pitchFamily="2" charset="0"/>
                <a:cs typeface="roboto" panose="02000000000000000000" pitchFamily="2" charset="0"/>
              </a:rPr>
              <a:t>To get NIC ID go to </a:t>
            </a:r>
            <a:r>
              <a:rPr lang="en-US" sz="1800" dirty="0" err="1">
                <a:latin typeface="roboto" panose="02000000000000000000" pitchFamily="2" charset="0"/>
                <a:ea typeface="roboto" panose="02000000000000000000" pitchFamily="2" charset="0"/>
                <a:cs typeface="roboto" panose="02000000000000000000" pitchFamily="2" charset="0"/>
              </a:rPr>
              <a:t>cmd</a:t>
            </a:r>
            <a:r>
              <a:rPr lang="en-US" sz="1800" dirty="0">
                <a:latin typeface="roboto" panose="02000000000000000000" pitchFamily="2" charset="0"/>
                <a:ea typeface="roboto" panose="02000000000000000000" pitchFamily="2" charset="0"/>
                <a:cs typeface="roboto" panose="02000000000000000000" pitchFamily="2" charset="0"/>
              </a:rPr>
              <a:t> window and type- </a:t>
            </a:r>
            <a:r>
              <a:rPr lang="en-US" sz="1800" dirty="0">
                <a:solidFill>
                  <a:srgbClr val="FFC000"/>
                </a:solidFill>
                <a:latin typeface="roboto" panose="02000000000000000000" pitchFamily="2" charset="0"/>
                <a:ea typeface="roboto" panose="02000000000000000000" pitchFamily="2" charset="0"/>
                <a:cs typeface="roboto" panose="02000000000000000000" pitchFamily="2" charset="0"/>
              </a:rPr>
              <a:t>ipconfig/all</a:t>
            </a:r>
          </a:p>
          <a:p>
            <a:pPr marL="0" indent="0">
              <a:buNone/>
            </a:pPr>
            <a:endParaRPr lang="en-US" sz="2000" dirty="0">
              <a:latin typeface="roboto" panose="02000000000000000000" pitchFamily="2" charset="0"/>
              <a:ea typeface="roboto" panose="02000000000000000000" pitchFamily="2" charset="0"/>
              <a:cs typeface="roboto" panose="02000000000000000000" pitchFamily="2" charset="0"/>
            </a:endParaRPr>
          </a:p>
          <a:p>
            <a:pPr marL="0" indent="0">
              <a:buNone/>
            </a:pPr>
            <a:endParaRPr lang="en-US" dirty="0">
              <a:latin typeface="roboto" panose="02000000000000000000" pitchFamily="2" charset="0"/>
              <a:ea typeface="roboto" panose="02000000000000000000" pitchFamily="2" charset="0"/>
              <a:cs typeface="roboto" panose="02000000000000000000" pitchFamily="2" charset="0"/>
            </a:endParaRPr>
          </a:p>
        </p:txBody>
      </p:sp>
      <p:pic>
        <p:nvPicPr>
          <p:cNvPr id="8" name="Picture 7">
            <a:extLst>
              <a:ext uri="{FF2B5EF4-FFF2-40B4-BE49-F238E27FC236}">
                <a16:creationId xmlns:a16="http://schemas.microsoft.com/office/drawing/2014/main" id="{48CF03F9-B6AD-064C-8265-E8D20087A156}"/>
              </a:ext>
            </a:extLst>
          </p:cNvPr>
          <p:cNvPicPr>
            <a:picLocks noChangeAspect="1"/>
          </p:cNvPicPr>
          <p:nvPr/>
        </p:nvPicPr>
        <p:blipFill>
          <a:blip r:embed="rId2"/>
          <a:stretch>
            <a:fillRect/>
          </a:stretch>
        </p:blipFill>
        <p:spPr>
          <a:xfrm>
            <a:off x="5685366" y="2018130"/>
            <a:ext cx="6456043" cy="2083970"/>
          </a:xfrm>
          <a:prstGeom prst="rect">
            <a:avLst/>
          </a:prstGeom>
        </p:spPr>
      </p:pic>
      <p:pic>
        <p:nvPicPr>
          <p:cNvPr id="10" name="Picture 9">
            <a:extLst>
              <a:ext uri="{FF2B5EF4-FFF2-40B4-BE49-F238E27FC236}">
                <a16:creationId xmlns:a16="http://schemas.microsoft.com/office/drawing/2014/main" id="{ECFF2ACA-63BD-2616-1C81-59208BBD25A6}"/>
              </a:ext>
            </a:extLst>
          </p:cNvPr>
          <p:cNvPicPr>
            <a:picLocks noChangeAspect="1"/>
          </p:cNvPicPr>
          <p:nvPr/>
        </p:nvPicPr>
        <p:blipFill>
          <a:blip r:embed="rId3"/>
          <a:stretch>
            <a:fillRect/>
          </a:stretch>
        </p:blipFill>
        <p:spPr>
          <a:xfrm>
            <a:off x="5685365" y="4177124"/>
            <a:ext cx="6456044" cy="2606588"/>
          </a:xfrm>
          <a:prstGeom prst="rect">
            <a:avLst/>
          </a:prstGeom>
        </p:spPr>
      </p:pic>
      <p:pic>
        <p:nvPicPr>
          <p:cNvPr id="11" name="Picture 10">
            <a:extLst>
              <a:ext uri="{FF2B5EF4-FFF2-40B4-BE49-F238E27FC236}">
                <a16:creationId xmlns:a16="http://schemas.microsoft.com/office/drawing/2014/main" id="{4DAF8215-1E7E-55AE-89F5-98FA0546271E}"/>
              </a:ext>
            </a:extLst>
          </p:cNvPr>
          <p:cNvPicPr>
            <a:picLocks noChangeAspect="1"/>
          </p:cNvPicPr>
          <p:nvPr/>
        </p:nvPicPr>
        <p:blipFill>
          <a:blip r:embed="rId4"/>
          <a:stretch>
            <a:fillRect/>
          </a:stretch>
        </p:blipFill>
        <p:spPr>
          <a:xfrm>
            <a:off x="10795961" y="882181"/>
            <a:ext cx="1268078" cy="823031"/>
          </a:xfrm>
          <a:prstGeom prst="rect">
            <a:avLst/>
          </a:prstGeom>
        </p:spPr>
      </p:pic>
    </p:spTree>
    <p:extLst>
      <p:ext uri="{BB962C8B-B14F-4D97-AF65-F5344CB8AC3E}">
        <p14:creationId xmlns:p14="http://schemas.microsoft.com/office/powerpoint/2010/main" val="42771477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19159-A80D-84E6-3DCB-308CDB8A06CF}"/>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Getting Licensing for Quartus II</a:t>
            </a:r>
            <a:endParaRPr lang="en-IN" dirty="0">
              <a:latin typeface="roboto" panose="02000000000000000000" pitchFamily="2" charset="0"/>
              <a:ea typeface="roboto" panose="02000000000000000000" pitchFamily="2" charset="0"/>
              <a:cs typeface="roboto" panose="02000000000000000000" pitchFamily="2" charset="0"/>
            </a:endParaRPr>
          </a:p>
        </p:txBody>
      </p:sp>
      <p:sp>
        <p:nvSpPr>
          <p:cNvPr id="3" name="Content Placeholder 2">
            <a:extLst>
              <a:ext uri="{FF2B5EF4-FFF2-40B4-BE49-F238E27FC236}">
                <a16:creationId xmlns:a16="http://schemas.microsoft.com/office/drawing/2014/main" id="{8F148DAA-ECC4-4509-C283-D36BBE661EE0}"/>
              </a:ext>
            </a:extLst>
          </p:cNvPr>
          <p:cNvSpPr>
            <a:spLocks noGrp="1"/>
          </p:cNvSpPr>
          <p:nvPr>
            <p:ph idx="1"/>
          </p:nvPr>
        </p:nvSpPr>
        <p:spPr>
          <a:xfrm>
            <a:off x="385234" y="2070174"/>
            <a:ext cx="5181599" cy="1883760"/>
          </a:xfrm>
        </p:spPr>
        <p:txBody>
          <a:bodyPr>
            <a:normAutofit/>
          </a:bodyPr>
          <a:lstStyle/>
          <a:p>
            <a:pPr algn="just"/>
            <a:r>
              <a:rPr lang="en-US" sz="1800" dirty="0">
                <a:latin typeface="roboto" panose="02000000000000000000" pitchFamily="2" charset="0"/>
                <a:ea typeface="roboto" panose="02000000000000000000" pitchFamily="2" charset="0"/>
                <a:cs typeface="roboto" panose="02000000000000000000" pitchFamily="2" charset="0"/>
              </a:rPr>
              <a:t>Now select New computer(for first time you will not see any list as in figure ).</a:t>
            </a:r>
          </a:p>
          <a:p>
            <a:pPr algn="just"/>
            <a:r>
              <a:rPr lang="en-US" sz="1800" dirty="0">
                <a:latin typeface="roboto" panose="02000000000000000000" pitchFamily="2" charset="0"/>
                <a:ea typeface="roboto" panose="02000000000000000000" pitchFamily="2" charset="0"/>
                <a:cs typeface="roboto" panose="02000000000000000000" pitchFamily="2" charset="0"/>
              </a:rPr>
              <a:t>Now enter </a:t>
            </a:r>
            <a:r>
              <a:rPr lang="en-US" sz="1800" dirty="0" err="1">
                <a:latin typeface="roboto" panose="02000000000000000000" pitchFamily="2" charset="0"/>
                <a:ea typeface="roboto" panose="02000000000000000000" pitchFamily="2" charset="0"/>
                <a:cs typeface="roboto" panose="02000000000000000000" pitchFamily="2" charset="0"/>
              </a:rPr>
              <a:t>yout</a:t>
            </a:r>
            <a:r>
              <a:rPr lang="en-US" sz="1800" dirty="0">
                <a:latin typeface="roboto" panose="02000000000000000000" pitchFamily="2" charset="0"/>
                <a:ea typeface="roboto" panose="02000000000000000000" pitchFamily="2" charset="0"/>
                <a:cs typeface="roboto" panose="02000000000000000000" pitchFamily="2" charset="0"/>
              </a:rPr>
              <a:t> computer name and choose computer type as NIC ID.</a:t>
            </a:r>
          </a:p>
          <a:p>
            <a:pPr algn="just"/>
            <a:r>
              <a:rPr lang="en-US" sz="1800" dirty="0">
                <a:latin typeface="roboto" panose="02000000000000000000" pitchFamily="2" charset="0"/>
                <a:ea typeface="roboto" panose="02000000000000000000" pitchFamily="2" charset="0"/>
                <a:cs typeface="roboto" panose="02000000000000000000" pitchFamily="2" charset="0"/>
              </a:rPr>
              <a:t>To get NIC ID go to </a:t>
            </a:r>
            <a:r>
              <a:rPr lang="en-US" sz="1800" dirty="0" err="1">
                <a:latin typeface="roboto" panose="02000000000000000000" pitchFamily="2" charset="0"/>
                <a:ea typeface="roboto" panose="02000000000000000000" pitchFamily="2" charset="0"/>
                <a:cs typeface="roboto" panose="02000000000000000000" pitchFamily="2" charset="0"/>
              </a:rPr>
              <a:t>cmd</a:t>
            </a:r>
            <a:r>
              <a:rPr lang="en-US" sz="1800" dirty="0">
                <a:latin typeface="roboto" panose="02000000000000000000" pitchFamily="2" charset="0"/>
                <a:ea typeface="roboto" panose="02000000000000000000" pitchFamily="2" charset="0"/>
                <a:cs typeface="roboto" panose="02000000000000000000" pitchFamily="2" charset="0"/>
              </a:rPr>
              <a:t> window and type- </a:t>
            </a:r>
            <a:r>
              <a:rPr lang="en-US" sz="1800" dirty="0">
                <a:solidFill>
                  <a:srgbClr val="FFC000"/>
                </a:solidFill>
                <a:latin typeface="roboto" panose="02000000000000000000" pitchFamily="2" charset="0"/>
                <a:ea typeface="roboto" panose="02000000000000000000" pitchFamily="2" charset="0"/>
                <a:cs typeface="roboto" panose="02000000000000000000" pitchFamily="2" charset="0"/>
              </a:rPr>
              <a:t>ipconfig/all</a:t>
            </a:r>
          </a:p>
          <a:p>
            <a:pPr marL="0" indent="0">
              <a:buNone/>
            </a:pPr>
            <a:endParaRPr lang="en-US" sz="2000" dirty="0">
              <a:latin typeface="roboto" panose="02000000000000000000" pitchFamily="2" charset="0"/>
              <a:ea typeface="roboto" panose="02000000000000000000" pitchFamily="2" charset="0"/>
              <a:cs typeface="roboto" panose="02000000000000000000" pitchFamily="2" charset="0"/>
            </a:endParaRPr>
          </a:p>
          <a:p>
            <a:pPr marL="0" indent="0">
              <a:buNone/>
            </a:pPr>
            <a:endParaRPr lang="en-US" dirty="0">
              <a:latin typeface="roboto" panose="02000000000000000000" pitchFamily="2" charset="0"/>
              <a:ea typeface="roboto" panose="02000000000000000000" pitchFamily="2" charset="0"/>
              <a:cs typeface="roboto" panose="02000000000000000000" pitchFamily="2" charset="0"/>
            </a:endParaRPr>
          </a:p>
        </p:txBody>
      </p:sp>
      <p:pic>
        <p:nvPicPr>
          <p:cNvPr id="8" name="Picture 7">
            <a:extLst>
              <a:ext uri="{FF2B5EF4-FFF2-40B4-BE49-F238E27FC236}">
                <a16:creationId xmlns:a16="http://schemas.microsoft.com/office/drawing/2014/main" id="{48CF03F9-B6AD-064C-8265-E8D20087A156}"/>
              </a:ext>
            </a:extLst>
          </p:cNvPr>
          <p:cNvPicPr>
            <a:picLocks noChangeAspect="1"/>
          </p:cNvPicPr>
          <p:nvPr/>
        </p:nvPicPr>
        <p:blipFill>
          <a:blip r:embed="rId2"/>
          <a:stretch>
            <a:fillRect/>
          </a:stretch>
        </p:blipFill>
        <p:spPr>
          <a:xfrm>
            <a:off x="5685366" y="2018130"/>
            <a:ext cx="6456043" cy="2083970"/>
          </a:xfrm>
          <a:prstGeom prst="rect">
            <a:avLst/>
          </a:prstGeom>
        </p:spPr>
      </p:pic>
      <p:pic>
        <p:nvPicPr>
          <p:cNvPr id="10" name="Picture 9">
            <a:extLst>
              <a:ext uri="{FF2B5EF4-FFF2-40B4-BE49-F238E27FC236}">
                <a16:creationId xmlns:a16="http://schemas.microsoft.com/office/drawing/2014/main" id="{ECFF2ACA-63BD-2616-1C81-59208BBD25A6}"/>
              </a:ext>
            </a:extLst>
          </p:cNvPr>
          <p:cNvPicPr>
            <a:picLocks noChangeAspect="1"/>
          </p:cNvPicPr>
          <p:nvPr/>
        </p:nvPicPr>
        <p:blipFill>
          <a:blip r:embed="rId3"/>
          <a:stretch>
            <a:fillRect/>
          </a:stretch>
        </p:blipFill>
        <p:spPr>
          <a:xfrm>
            <a:off x="5685365" y="4177124"/>
            <a:ext cx="6456044" cy="2606588"/>
          </a:xfrm>
          <a:prstGeom prst="rect">
            <a:avLst/>
          </a:prstGeom>
        </p:spPr>
      </p:pic>
      <p:pic>
        <p:nvPicPr>
          <p:cNvPr id="5" name="Picture 4">
            <a:extLst>
              <a:ext uri="{FF2B5EF4-FFF2-40B4-BE49-F238E27FC236}">
                <a16:creationId xmlns:a16="http://schemas.microsoft.com/office/drawing/2014/main" id="{5C0F1FD9-2C6C-4FAF-6D68-E7F4216AB216}"/>
              </a:ext>
            </a:extLst>
          </p:cNvPr>
          <p:cNvPicPr>
            <a:picLocks noChangeAspect="1"/>
          </p:cNvPicPr>
          <p:nvPr/>
        </p:nvPicPr>
        <p:blipFill>
          <a:blip r:embed="rId4"/>
          <a:stretch>
            <a:fillRect/>
          </a:stretch>
        </p:blipFill>
        <p:spPr>
          <a:xfrm>
            <a:off x="334030" y="4020621"/>
            <a:ext cx="5178268" cy="2651112"/>
          </a:xfrm>
          <a:prstGeom prst="rect">
            <a:avLst/>
          </a:prstGeom>
        </p:spPr>
      </p:pic>
      <p:pic>
        <p:nvPicPr>
          <p:cNvPr id="6" name="Picture 5">
            <a:extLst>
              <a:ext uri="{FF2B5EF4-FFF2-40B4-BE49-F238E27FC236}">
                <a16:creationId xmlns:a16="http://schemas.microsoft.com/office/drawing/2014/main" id="{A9A3C3FA-5504-3C84-DDAB-0FB5D821F78A}"/>
              </a:ext>
            </a:extLst>
          </p:cNvPr>
          <p:cNvPicPr>
            <a:picLocks noChangeAspect="1"/>
          </p:cNvPicPr>
          <p:nvPr/>
        </p:nvPicPr>
        <p:blipFill>
          <a:blip r:embed="rId5"/>
          <a:stretch>
            <a:fillRect/>
          </a:stretch>
        </p:blipFill>
        <p:spPr>
          <a:xfrm>
            <a:off x="10838294" y="882181"/>
            <a:ext cx="1268078" cy="823031"/>
          </a:xfrm>
          <a:prstGeom prst="rect">
            <a:avLst/>
          </a:prstGeom>
        </p:spPr>
      </p:pic>
    </p:spTree>
    <p:extLst>
      <p:ext uri="{BB962C8B-B14F-4D97-AF65-F5344CB8AC3E}">
        <p14:creationId xmlns:p14="http://schemas.microsoft.com/office/powerpoint/2010/main" val="415025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19159-A80D-84E6-3DCB-308CDB8A06CF}"/>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Getting Licensing for Quartus II</a:t>
            </a:r>
            <a:endParaRPr lang="en-IN" dirty="0">
              <a:latin typeface="roboto" panose="02000000000000000000" pitchFamily="2" charset="0"/>
              <a:ea typeface="roboto" panose="02000000000000000000" pitchFamily="2" charset="0"/>
              <a:cs typeface="roboto" panose="02000000000000000000" pitchFamily="2" charset="0"/>
            </a:endParaRPr>
          </a:p>
        </p:txBody>
      </p:sp>
      <p:sp>
        <p:nvSpPr>
          <p:cNvPr id="3" name="Content Placeholder 2">
            <a:extLst>
              <a:ext uri="{FF2B5EF4-FFF2-40B4-BE49-F238E27FC236}">
                <a16:creationId xmlns:a16="http://schemas.microsoft.com/office/drawing/2014/main" id="{8F148DAA-ECC4-4509-C283-D36BBE661EE0}"/>
              </a:ext>
            </a:extLst>
          </p:cNvPr>
          <p:cNvSpPr>
            <a:spLocks noGrp="1"/>
          </p:cNvSpPr>
          <p:nvPr>
            <p:ph idx="1"/>
          </p:nvPr>
        </p:nvSpPr>
        <p:spPr>
          <a:xfrm>
            <a:off x="182033" y="2070173"/>
            <a:ext cx="5765799" cy="838127"/>
          </a:xfrm>
        </p:spPr>
        <p:txBody>
          <a:bodyPr>
            <a:normAutofit fontScale="77500" lnSpcReduction="20000"/>
          </a:bodyPr>
          <a:lstStyle/>
          <a:p>
            <a:pPr>
              <a:lnSpc>
                <a:spcPct val="150000"/>
              </a:lnSpc>
            </a:pPr>
            <a:r>
              <a:rPr lang="en-US" sz="2300" dirty="0">
                <a:latin typeface="roboto" panose="02000000000000000000" pitchFamily="2" charset="0"/>
                <a:ea typeface="roboto" panose="02000000000000000000" pitchFamily="2" charset="0"/>
                <a:cs typeface="roboto" panose="02000000000000000000" pitchFamily="2" charset="0"/>
              </a:rPr>
              <a:t>Now scroll down to physical address and copy the value without hyphen and save.</a:t>
            </a:r>
          </a:p>
          <a:p>
            <a:endParaRPr lang="en-US" sz="2000" dirty="0">
              <a:latin typeface="roboto" panose="02000000000000000000" pitchFamily="2" charset="0"/>
              <a:ea typeface="roboto" panose="02000000000000000000" pitchFamily="2" charset="0"/>
              <a:cs typeface="roboto" panose="02000000000000000000" pitchFamily="2" charset="0"/>
            </a:endParaRPr>
          </a:p>
          <a:p>
            <a:pPr marL="0" indent="0">
              <a:buNone/>
            </a:pPr>
            <a:endParaRPr lang="en-US" dirty="0">
              <a:latin typeface="roboto" panose="02000000000000000000" pitchFamily="2" charset="0"/>
              <a:ea typeface="roboto" panose="02000000000000000000" pitchFamily="2" charset="0"/>
              <a:cs typeface="roboto" panose="02000000000000000000" pitchFamily="2" charset="0"/>
            </a:endParaRPr>
          </a:p>
        </p:txBody>
      </p:sp>
      <p:pic>
        <p:nvPicPr>
          <p:cNvPr id="6" name="Picture 5">
            <a:extLst>
              <a:ext uri="{FF2B5EF4-FFF2-40B4-BE49-F238E27FC236}">
                <a16:creationId xmlns:a16="http://schemas.microsoft.com/office/drawing/2014/main" id="{D187C9BE-4B0A-45E4-58F6-EA1DEB74C522}"/>
              </a:ext>
            </a:extLst>
          </p:cNvPr>
          <p:cNvPicPr>
            <a:picLocks noChangeAspect="1"/>
          </p:cNvPicPr>
          <p:nvPr/>
        </p:nvPicPr>
        <p:blipFill>
          <a:blip r:embed="rId2"/>
          <a:stretch>
            <a:fillRect/>
          </a:stretch>
        </p:blipFill>
        <p:spPr>
          <a:xfrm>
            <a:off x="182033" y="3051173"/>
            <a:ext cx="5461000" cy="3585559"/>
          </a:xfrm>
          <a:prstGeom prst="rect">
            <a:avLst/>
          </a:prstGeom>
        </p:spPr>
      </p:pic>
      <p:pic>
        <p:nvPicPr>
          <p:cNvPr id="9" name="Picture 8">
            <a:extLst>
              <a:ext uri="{FF2B5EF4-FFF2-40B4-BE49-F238E27FC236}">
                <a16:creationId xmlns:a16="http://schemas.microsoft.com/office/drawing/2014/main" id="{29618EF4-0B9D-F0B8-B31A-731301EF0B89}"/>
              </a:ext>
            </a:extLst>
          </p:cNvPr>
          <p:cNvPicPr>
            <a:picLocks noChangeAspect="1"/>
          </p:cNvPicPr>
          <p:nvPr/>
        </p:nvPicPr>
        <p:blipFill>
          <a:blip r:embed="rId3"/>
          <a:stretch>
            <a:fillRect/>
          </a:stretch>
        </p:blipFill>
        <p:spPr>
          <a:xfrm>
            <a:off x="6028267" y="2119207"/>
            <a:ext cx="6163733" cy="2778760"/>
          </a:xfrm>
          <a:prstGeom prst="rect">
            <a:avLst/>
          </a:prstGeom>
        </p:spPr>
      </p:pic>
      <p:pic>
        <p:nvPicPr>
          <p:cNvPr id="13" name="Picture 12">
            <a:extLst>
              <a:ext uri="{FF2B5EF4-FFF2-40B4-BE49-F238E27FC236}">
                <a16:creationId xmlns:a16="http://schemas.microsoft.com/office/drawing/2014/main" id="{50DF1F61-7409-9905-1237-37A3C3B8377A}"/>
              </a:ext>
            </a:extLst>
          </p:cNvPr>
          <p:cNvPicPr>
            <a:picLocks noChangeAspect="1"/>
          </p:cNvPicPr>
          <p:nvPr/>
        </p:nvPicPr>
        <p:blipFill>
          <a:blip r:embed="rId4"/>
          <a:stretch>
            <a:fillRect/>
          </a:stretch>
        </p:blipFill>
        <p:spPr>
          <a:xfrm>
            <a:off x="10779028" y="882181"/>
            <a:ext cx="1268078" cy="823031"/>
          </a:xfrm>
          <a:prstGeom prst="rect">
            <a:avLst/>
          </a:prstGeom>
        </p:spPr>
      </p:pic>
    </p:spTree>
    <p:extLst>
      <p:ext uri="{BB962C8B-B14F-4D97-AF65-F5344CB8AC3E}">
        <p14:creationId xmlns:p14="http://schemas.microsoft.com/office/powerpoint/2010/main" val="23328340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19159-A80D-84E6-3DCB-308CDB8A06CF}"/>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Getting Licensing for Quartus II</a:t>
            </a:r>
            <a:endParaRPr lang="en-IN" dirty="0">
              <a:latin typeface="roboto" panose="02000000000000000000" pitchFamily="2" charset="0"/>
              <a:ea typeface="roboto" panose="02000000000000000000" pitchFamily="2" charset="0"/>
              <a:cs typeface="roboto" panose="02000000000000000000" pitchFamily="2" charset="0"/>
            </a:endParaRPr>
          </a:p>
        </p:txBody>
      </p:sp>
      <p:sp>
        <p:nvSpPr>
          <p:cNvPr id="3" name="Content Placeholder 2">
            <a:extLst>
              <a:ext uri="{FF2B5EF4-FFF2-40B4-BE49-F238E27FC236}">
                <a16:creationId xmlns:a16="http://schemas.microsoft.com/office/drawing/2014/main" id="{8F148DAA-ECC4-4509-C283-D36BBE661EE0}"/>
              </a:ext>
            </a:extLst>
          </p:cNvPr>
          <p:cNvSpPr>
            <a:spLocks noGrp="1"/>
          </p:cNvSpPr>
          <p:nvPr>
            <p:ph idx="1"/>
          </p:nvPr>
        </p:nvSpPr>
        <p:spPr>
          <a:xfrm>
            <a:off x="385234" y="2070173"/>
            <a:ext cx="5943599" cy="1473127"/>
          </a:xfrm>
        </p:spPr>
        <p:txBody>
          <a:bodyPr>
            <a:normAutofit fontScale="55000" lnSpcReduction="20000"/>
          </a:bodyPr>
          <a:lstStyle/>
          <a:p>
            <a:r>
              <a:rPr lang="en-US" sz="3300" dirty="0">
                <a:latin typeface="roboto" panose="02000000000000000000" pitchFamily="2" charset="0"/>
                <a:ea typeface="roboto" panose="02000000000000000000" pitchFamily="2" charset="0"/>
                <a:cs typeface="roboto" panose="02000000000000000000" pitchFamily="2" charset="0"/>
              </a:rPr>
              <a:t>Now choose an existing Computer and tick mark the columns.</a:t>
            </a:r>
          </a:p>
          <a:p>
            <a:r>
              <a:rPr lang="en-US" sz="3300" dirty="0">
                <a:latin typeface="roboto" panose="02000000000000000000" pitchFamily="2" charset="0"/>
                <a:ea typeface="roboto" panose="02000000000000000000" pitchFamily="2" charset="0"/>
                <a:cs typeface="roboto" panose="02000000000000000000" pitchFamily="2" charset="0"/>
              </a:rPr>
              <a:t>Now press generate.</a:t>
            </a:r>
          </a:p>
          <a:p>
            <a:r>
              <a:rPr lang="en-US" sz="3300" dirty="0">
                <a:latin typeface="roboto" panose="02000000000000000000" pitchFamily="2" charset="0"/>
                <a:ea typeface="roboto" panose="02000000000000000000" pitchFamily="2" charset="0"/>
                <a:cs typeface="roboto" panose="02000000000000000000" pitchFamily="2" charset="0"/>
              </a:rPr>
              <a:t>The license file will be sent to your registered email.</a:t>
            </a:r>
          </a:p>
          <a:p>
            <a:r>
              <a:rPr lang="en-US" sz="3300" dirty="0">
                <a:latin typeface="roboto" panose="02000000000000000000" pitchFamily="2" charset="0"/>
                <a:ea typeface="roboto" panose="02000000000000000000" pitchFamily="2" charset="0"/>
                <a:cs typeface="roboto" panose="02000000000000000000" pitchFamily="2" charset="0"/>
              </a:rPr>
              <a:t>Go and download.</a:t>
            </a:r>
          </a:p>
          <a:p>
            <a:endParaRPr lang="en-US" sz="1800" dirty="0">
              <a:latin typeface="roboto" panose="02000000000000000000" pitchFamily="2" charset="0"/>
              <a:ea typeface="roboto" panose="02000000000000000000" pitchFamily="2" charset="0"/>
              <a:cs typeface="roboto" panose="02000000000000000000" pitchFamily="2" charset="0"/>
            </a:endParaRPr>
          </a:p>
          <a:p>
            <a:endParaRPr lang="en-US" sz="2000" dirty="0">
              <a:latin typeface="roboto" panose="02000000000000000000" pitchFamily="2" charset="0"/>
              <a:ea typeface="roboto" panose="02000000000000000000" pitchFamily="2" charset="0"/>
              <a:cs typeface="roboto" panose="02000000000000000000" pitchFamily="2" charset="0"/>
            </a:endParaRPr>
          </a:p>
          <a:p>
            <a:pPr marL="0" indent="0">
              <a:buNone/>
            </a:pPr>
            <a:endParaRPr lang="en-US" dirty="0">
              <a:latin typeface="roboto" panose="02000000000000000000" pitchFamily="2" charset="0"/>
              <a:ea typeface="roboto" panose="02000000000000000000" pitchFamily="2" charset="0"/>
              <a:cs typeface="roboto" panose="02000000000000000000" pitchFamily="2" charset="0"/>
            </a:endParaRPr>
          </a:p>
        </p:txBody>
      </p:sp>
      <p:pic>
        <p:nvPicPr>
          <p:cNvPr id="5" name="Picture 4">
            <a:extLst>
              <a:ext uri="{FF2B5EF4-FFF2-40B4-BE49-F238E27FC236}">
                <a16:creationId xmlns:a16="http://schemas.microsoft.com/office/drawing/2014/main" id="{E6D9F867-661F-E526-D4EA-AD8F4C7ABB6A}"/>
              </a:ext>
            </a:extLst>
          </p:cNvPr>
          <p:cNvPicPr>
            <a:picLocks noChangeAspect="1"/>
          </p:cNvPicPr>
          <p:nvPr/>
        </p:nvPicPr>
        <p:blipFill>
          <a:blip r:embed="rId2"/>
          <a:stretch>
            <a:fillRect/>
          </a:stretch>
        </p:blipFill>
        <p:spPr>
          <a:xfrm>
            <a:off x="65339" y="3572934"/>
            <a:ext cx="6583387" cy="3179232"/>
          </a:xfrm>
          <a:prstGeom prst="rect">
            <a:avLst/>
          </a:prstGeom>
        </p:spPr>
      </p:pic>
      <p:pic>
        <p:nvPicPr>
          <p:cNvPr id="8" name="Picture 7">
            <a:extLst>
              <a:ext uri="{FF2B5EF4-FFF2-40B4-BE49-F238E27FC236}">
                <a16:creationId xmlns:a16="http://schemas.microsoft.com/office/drawing/2014/main" id="{3B2F0C24-229F-F526-8B28-DEBB1B27014F}"/>
              </a:ext>
            </a:extLst>
          </p:cNvPr>
          <p:cNvPicPr>
            <a:picLocks noChangeAspect="1"/>
          </p:cNvPicPr>
          <p:nvPr/>
        </p:nvPicPr>
        <p:blipFill>
          <a:blip r:embed="rId3"/>
          <a:stretch>
            <a:fillRect/>
          </a:stretch>
        </p:blipFill>
        <p:spPr>
          <a:xfrm>
            <a:off x="6773333" y="3572934"/>
            <a:ext cx="5267672" cy="2819399"/>
          </a:xfrm>
          <a:prstGeom prst="rect">
            <a:avLst/>
          </a:prstGeom>
        </p:spPr>
      </p:pic>
      <p:pic>
        <p:nvPicPr>
          <p:cNvPr id="10" name="Picture 9">
            <a:extLst>
              <a:ext uri="{FF2B5EF4-FFF2-40B4-BE49-F238E27FC236}">
                <a16:creationId xmlns:a16="http://schemas.microsoft.com/office/drawing/2014/main" id="{B78AB175-F286-4810-DF2C-2679C4C343FA}"/>
              </a:ext>
            </a:extLst>
          </p:cNvPr>
          <p:cNvPicPr>
            <a:picLocks noChangeAspect="1"/>
          </p:cNvPicPr>
          <p:nvPr/>
        </p:nvPicPr>
        <p:blipFill>
          <a:blip r:embed="rId4"/>
          <a:stretch>
            <a:fillRect/>
          </a:stretch>
        </p:blipFill>
        <p:spPr>
          <a:xfrm>
            <a:off x="10808661" y="882181"/>
            <a:ext cx="1268078" cy="823031"/>
          </a:xfrm>
          <a:prstGeom prst="rect">
            <a:avLst/>
          </a:prstGeom>
        </p:spPr>
      </p:pic>
    </p:spTree>
    <p:extLst>
      <p:ext uri="{BB962C8B-B14F-4D97-AF65-F5344CB8AC3E}">
        <p14:creationId xmlns:p14="http://schemas.microsoft.com/office/powerpoint/2010/main" val="1555696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19159-A80D-84E6-3DCB-308CDB8A06CF}"/>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Getting Licensing for Quartus II</a:t>
            </a:r>
            <a:endParaRPr lang="en-IN" dirty="0">
              <a:latin typeface="roboto" panose="02000000000000000000" pitchFamily="2" charset="0"/>
              <a:ea typeface="roboto" panose="02000000000000000000" pitchFamily="2" charset="0"/>
              <a:cs typeface="roboto" panose="02000000000000000000" pitchFamily="2" charset="0"/>
            </a:endParaRPr>
          </a:p>
        </p:txBody>
      </p:sp>
      <p:sp>
        <p:nvSpPr>
          <p:cNvPr id="3" name="Content Placeholder 2">
            <a:extLst>
              <a:ext uri="{FF2B5EF4-FFF2-40B4-BE49-F238E27FC236}">
                <a16:creationId xmlns:a16="http://schemas.microsoft.com/office/drawing/2014/main" id="{8F148DAA-ECC4-4509-C283-D36BBE661EE0}"/>
              </a:ext>
            </a:extLst>
          </p:cNvPr>
          <p:cNvSpPr>
            <a:spLocks noGrp="1"/>
          </p:cNvSpPr>
          <p:nvPr>
            <p:ph idx="1"/>
          </p:nvPr>
        </p:nvSpPr>
        <p:spPr>
          <a:xfrm>
            <a:off x="385234" y="2070173"/>
            <a:ext cx="3526366" cy="1080938"/>
          </a:xfrm>
        </p:spPr>
        <p:txBody>
          <a:bodyPr>
            <a:normAutofit/>
          </a:bodyPr>
          <a:lstStyle/>
          <a:p>
            <a:r>
              <a:rPr lang="en-US" sz="1800" dirty="0">
                <a:latin typeface="roboto" panose="02000000000000000000" pitchFamily="2" charset="0"/>
                <a:ea typeface="roboto" panose="02000000000000000000" pitchFamily="2" charset="0"/>
                <a:cs typeface="roboto" panose="02000000000000000000" pitchFamily="2" charset="0"/>
              </a:rPr>
              <a:t>Now open Quartus software.</a:t>
            </a:r>
          </a:p>
          <a:p>
            <a:r>
              <a:rPr lang="en-US" sz="1800" dirty="0">
                <a:latin typeface="roboto" panose="02000000000000000000" pitchFamily="2" charset="0"/>
                <a:ea typeface="roboto" panose="02000000000000000000" pitchFamily="2" charset="0"/>
                <a:cs typeface="roboto" panose="02000000000000000000" pitchFamily="2" charset="0"/>
              </a:rPr>
              <a:t>Go to tool </a:t>
            </a:r>
            <a:r>
              <a:rPr lang="en-US" sz="1800" dirty="0">
                <a:latin typeface="roboto" panose="02000000000000000000" pitchFamily="2" charset="0"/>
                <a:ea typeface="roboto" panose="02000000000000000000" pitchFamily="2" charset="0"/>
                <a:cs typeface="roboto" panose="02000000000000000000" pitchFamily="2" charset="0"/>
                <a:sym typeface="Wingdings" panose="05000000000000000000" pitchFamily="2" charset="2"/>
              </a:rPr>
              <a:t> License setup </a:t>
            </a:r>
            <a:endParaRPr lang="en-US" sz="1800" dirty="0">
              <a:latin typeface="roboto" panose="02000000000000000000" pitchFamily="2" charset="0"/>
              <a:ea typeface="roboto" panose="02000000000000000000" pitchFamily="2" charset="0"/>
              <a:cs typeface="roboto" panose="02000000000000000000" pitchFamily="2" charset="0"/>
            </a:endParaRPr>
          </a:p>
          <a:p>
            <a:endParaRPr lang="en-US" sz="1800" dirty="0">
              <a:latin typeface="roboto" panose="02000000000000000000" pitchFamily="2" charset="0"/>
              <a:ea typeface="roboto" panose="02000000000000000000" pitchFamily="2" charset="0"/>
              <a:cs typeface="roboto" panose="02000000000000000000" pitchFamily="2" charset="0"/>
            </a:endParaRPr>
          </a:p>
          <a:p>
            <a:endParaRPr lang="en-US" sz="2000" dirty="0">
              <a:latin typeface="roboto" panose="02000000000000000000" pitchFamily="2" charset="0"/>
              <a:ea typeface="roboto" panose="02000000000000000000" pitchFamily="2" charset="0"/>
              <a:cs typeface="roboto" panose="02000000000000000000" pitchFamily="2" charset="0"/>
            </a:endParaRPr>
          </a:p>
          <a:p>
            <a:pPr marL="0" indent="0">
              <a:buNone/>
            </a:pPr>
            <a:endParaRPr lang="en-US" dirty="0">
              <a:latin typeface="roboto" panose="02000000000000000000" pitchFamily="2" charset="0"/>
              <a:ea typeface="roboto" panose="02000000000000000000" pitchFamily="2" charset="0"/>
              <a:cs typeface="roboto" panose="02000000000000000000" pitchFamily="2" charset="0"/>
            </a:endParaRPr>
          </a:p>
        </p:txBody>
      </p:sp>
      <p:pic>
        <p:nvPicPr>
          <p:cNvPr id="6" name="Picture 5">
            <a:extLst>
              <a:ext uri="{FF2B5EF4-FFF2-40B4-BE49-F238E27FC236}">
                <a16:creationId xmlns:a16="http://schemas.microsoft.com/office/drawing/2014/main" id="{DEF39B49-932E-D415-A4B7-3DA98456B937}"/>
              </a:ext>
            </a:extLst>
          </p:cNvPr>
          <p:cNvPicPr>
            <a:picLocks noChangeAspect="1"/>
          </p:cNvPicPr>
          <p:nvPr/>
        </p:nvPicPr>
        <p:blipFill>
          <a:blip r:embed="rId2"/>
          <a:stretch>
            <a:fillRect/>
          </a:stretch>
        </p:blipFill>
        <p:spPr>
          <a:xfrm>
            <a:off x="3798710" y="2336800"/>
            <a:ext cx="8139290" cy="4064000"/>
          </a:xfrm>
          <a:prstGeom prst="rect">
            <a:avLst/>
          </a:prstGeom>
        </p:spPr>
      </p:pic>
      <p:pic>
        <p:nvPicPr>
          <p:cNvPr id="7" name="Picture 6">
            <a:extLst>
              <a:ext uri="{FF2B5EF4-FFF2-40B4-BE49-F238E27FC236}">
                <a16:creationId xmlns:a16="http://schemas.microsoft.com/office/drawing/2014/main" id="{2226B2D8-5ED8-658A-FC4E-A7C368210B24}"/>
              </a:ext>
            </a:extLst>
          </p:cNvPr>
          <p:cNvPicPr>
            <a:picLocks noChangeAspect="1"/>
          </p:cNvPicPr>
          <p:nvPr/>
        </p:nvPicPr>
        <p:blipFill>
          <a:blip r:embed="rId3"/>
          <a:stretch>
            <a:fillRect/>
          </a:stretch>
        </p:blipFill>
        <p:spPr>
          <a:xfrm>
            <a:off x="10877640" y="882181"/>
            <a:ext cx="1268078" cy="823031"/>
          </a:xfrm>
          <a:prstGeom prst="rect">
            <a:avLst/>
          </a:prstGeom>
        </p:spPr>
      </p:pic>
    </p:spTree>
    <p:extLst>
      <p:ext uri="{BB962C8B-B14F-4D97-AF65-F5344CB8AC3E}">
        <p14:creationId xmlns:p14="http://schemas.microsoft.com/office/powerpoint/2010/main" val="22143258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19159-A80D-84E6-3DCB-308CDB8A06CF}"/>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Getting Licensing for Quartus II</a:t>
            </a:r>
            <a:endParaRPr lang="en-IN" dirty="0">
              <a:latin typeface="roboto" panose="02000000000000000000" pitchFamily="2" charset="0"/>
              <a:ea typeface="roboto" panose="02000000000000000000" pitchFamily="2" charset="0"/>
              <a:cs typeface="roboto" panose="02000000000000000000" pitchFamily="2" charset="0"/>
            </a:endParaRPr>
          </a:p>
        </p:txBody>
      </p:sp>
      <p:sp>
        <p:nvSpPr>
          <p:cNvPr id="3" name="Content Placeholder 2">
            <a:extLst>
              <a:ext uri="{FF2B5EF4-FFF2-40B4-BE49-F238E27FC236}">
                <a16:creationId xmlns:a16="http://schemas.microsoft.com/office/drawing/2014/main" id="{8F148DAA-ECC4-4509-C283-D36BBE661EE0}"/>
              </a:ext>
            </a:extLst>
          </p:cNvPr>
          <p:cNvSpPr>
            <a:spLocks noGrp="1"/>
          </p:cNvSpPr>
          <p:nvPr>
            <p:ph idx="1"/>
          </p:nvPr>
        </p:nvSpPr>
        <p:spPr>
          <a:xfrm>
            <a:off x="444500" y="2899834"/>
            <a:ext cx="4799712" cy="368300"/>
          </a:xfrm>
        </p:spPr>
        <p:txBody>
          <a:bodyPr>
            <a:normAutofit/>
          </a:bodyPr>
          <a:lstStyle/>
          <a:p>
            <a:r>
              <a:rPr lang="en-US" sz="1800" dirty="0">
                <a:latin typeface="roboto" panose="02000000000000000000" pitchFamily="2" charset="0"/>
                <a:ea typeface="roboto" panose="02000000000000000000" pitchFamily="2" charset="0"/>
                <a:cs typeface="roboto" panose="02000000000000000000" pitchFamily="2" charset="0"/>
              </a:rPr>
              <a:t>Now choose the license file and click ok</a:t>
            </a:r>
          </a:p>
          <a:p>
            <a:endParaRPr lang="en-US" sz="1800" dirty="0">
              <a:latin typeface="roboto" panose="02000000000000000000" pitchFamily="2" charset="0"/>
              <a:ea typeface="roboto" panose="02000000000000000000" pitchFamily="2" charset="0"/>
              <a:cs typeface="roboto" panose="02000000000000000000" pitchFamily="2" charset="0"/>
            </a:endParaRPr>
          </a:p>
          <a:p>
            <a:pPr marL="0" indent="0">
              <a:buNone/>
            </a:pPr>
            <a:endParaRPr lang="en-US" dirty="0">
              <a:latin typeface="roboto" panose="02000000000000000000" pitchFamily="2" charset="0"/>
              <a:ea typeface="roboto" panose="02000000000000000000" pitchFamily="2" charset="0"/>
              <a:cs typeface="roboto" panose="02000000000000000000" pitchFamily="2" charset="0"/>
            </a:endParaRPr>
          </a:p>
        </p:txBody>
      </p:sp>
      <p:pic>
        <p:nvPicPr>
          <p:cNvPr id="8" name="Picture 7">
            <a:extLst>
              <a:ext uri="{FF2B5EF4-FFF2-40B4-BE49-F238E27FC236}">
                <a16:creationId xmlns:a16="http://schemas.microsoft.com/office/drawing/2014/main" id="{449025CB-B111-98B5-6BB7-FC0E1FAA9522}"/>
              </a:ext>
            </a:extLst>
          </p:cNvPr>
          <p:cNvPicPr>
            <a:picLocks noChangeAspect="1"/>
          </p:cNvPicPr>
          <p:nvPr/>
        </p:nvPicPr>
        <p:blipFill>
          <a:blip r:embed="rId2"/>
          <a:stretch>
            <a:fillRect/>
          </a:stretch>
        </p:blipFill>
        <p:spPr>
          <a:xfrm>
            <a:off x="5753100" y="2118950"/>
            <a:ext cx="5389431" cy="4621809"/>
          </a:xfrm>
          <a:prstGeom prst="rect">
            <a:avLst/>
          </a:prstGeom>
        </p:spPr>
      </p:pic>
      <p:pic>
        <p:nvPicPr>
          <p:cNvPr id="11" name="Picture 10">
            <a:extLst>
              <a:ext uri="{FF2B5EF4-FFF2-40B4-BE49-F238E27FC236}">
                <a16:creationId xmlns:a16="http://schemas.microsoft.com/office/drawing/2014/main" id="{6AE5D135-1207-12A3-713B-120B652EB91C}"/>
              </a:ext>
            </a:extLst>
          </p:cNvPr>
          <p:cNvPicPr>
            <a:picLocks noChangeAspect="1"/>
          </p:cNvPicPr>
          <p:nvPr/>
        </p:nvPicPr>
        <p:blipFill>
          <a:blip r:embed="rId3"/>
          <a:stretch>
            <a:fillRect/>
          </a:stretch>
        </p:blipFill>
        <p:spPr>
          <a:xfrm>
            <a:off x="10808661" y="882181"/>
            <a:ext cx="1268078" cy="823031"/>
          </a:xfrm>
          <a:prstGeom prst="rect">
            <a:avLst/>
          </a:prstGeom>
        </p:spPr>
      </p:pic>
    </p:spTree>
    <p:extLst>
      <p:ext uri="{BB962C8B-B14F-4D97-AF65-F5344CB8AC3E}">
        <p14:creationId xmlns:p14="http://schemas.microsoft.com/office/powerpoint/2010/main" val="157911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FCAF1-DAD6-8033-6467-CDAC36D1517C}"/>
              </a:ext>
            </a:extLst>
          </p:cNvPr>
          <p:cNvSpPr>
            <a:spLocks noGrp="1"/>
          </p:cNvSpPr>
          <p:nvPr>
            <p:ph type="title"/>
          </p:nvPr>
        </p:nvSpPr>
        <p:spPr>
          <a:xfrm>
            <a:off x="596901" y="748994"/>
            <a:ext cx="9613861" cy="1080938"/>
          </a:xfrm>
        </p:spPr>
        <p:txBody>
          <a:bodyPr/>
          <a:lstStyle/>
          <a:p>
            <a:r>
              <a:rPr lang="en-US" dirty="0">
                <a:latin typeface="roboto" panose="02000000000000000000" pitchFamily="2" charset="0"/>
                <a:ea typeface="roboto" panose="02000000000000000000" pitchFamily="2" charset="0"/>
                <a:cs typeface="roboto" panose="02000000000000000000" pitchFamily="2" charset="0"/>
              </a:rPr>
              <a:t>Course content</a:t>
            </a:r>
            <a:endParaRPr lang="en-IN" dirty="0">
              <a:latin typeface="roboto" panose="02000000000000000000" pitchFamily="2" charset="0"/>
              <a:ea typeface="roboto" panose="02000000000000000000" pitchFamily="2" charset="0"/>
              <a:cs typeface="roboto" panose="02000000000000000000" pitchFamily="2" charset="0"/>
            </a:endParaRPr>
          </a:p>
        </p:txBody>
      </p:sp>
      <p:sp>
        <p:nvSpPr>
          <p:cNvPr id="3" name="Content Placeholder 2">
            <a:extLst>
              <a:ext uri="{FF2B5EF4-FFF2-40B4-BE49-F238E27FC236}">
                <a16:creationId xmlns:a16="http://schemas.microsoft.com/office/drawing/2014/main" id="{821902F7-E2A3-D75C-8231-EC0BC46AD774}"/>
              </a:ext>
            </a:extLst>
          </p:cNvPr>
          <p:cNvSpPr>
            <a:spLocks noGrp="1"/>
          </p:cNvSpPr>
          <p:nvPr>
            <p:ph idx="1"/>
          </p:nvPr>
        </p:nvSpPr>
        <p:spPr>
          <a:xfrm>
            <a:off x="596901" y="2116667"/>
            <a:ext cx="9697282" cy="3819522"/>
          </a:xfrm>
        </p:spPr>
        <p:txBody>
          <a:bodyPr/>
          <a:lstStyle/>
          <a:p>
            <a:r>
              <a:rPr lang="en-US" dirty="0">
                <a:latin typeface="roboto" panose="02000000000000000000" pitchFamily="2" charset="0"/>
                <a:ea typeface="roboto" panose="02000000000000000000" pitchFamily="2" charset="0"/>
                <a:cs typeface="roboto" panose="02000000000000000000" pitchFamily="2" charset="0"/>
              </a:rPr>
              <a:t>Introduction to Quartus II Software ,Installation and Licensing</a:t>
            </a:r>
          </a:p>
          <a:p>
            <a:r>
              <a:rPr lang="en-US" dirty="0">
                <a:latin typeface="roboto" panose="02000000000000000000" pitchFamily="2" charset="0"/>
                <a:ea typeface="roboto" panose="02000000000000000000" pitchFamily="2" charset="0"/>
                <a:cs typeface="roboto" panose="02000000000000000000" pitchFamily="2" charset="0"/>
              </a:rPr>
              <a:t>Verilog </a:t>
            </a:r>
            <a:r>
              <a:rPr lang="en-IN" dirty="0">
                <a:latin typeface="roboto" panose="02000000000000000000" pitchFamily="2" charset="0"/>
                <a:ea typeface="roboto" panose="02000000000000000000" pitchFamily="2" charset="0"/>
                <a:cs typeface="roboto" panose="02000000000000000000" pitchFamily="2" charset="0"/>
              </a:rPr>
              <a:t>Programming Basics</a:t>
            </a:r>
            <a:endParaRPr lang="en-US" dirty="0">
              <a:latin typeface="roboto" panose="02000000000000000000" pitchFamily="2" charset="0"/>
              <a:ea typeface="roboto" panose="02000000000000000000" pitchFamily="2" charset="0"/>
              <a:cs typeface="roboto" panose="02000000000000000000" pitchFamily="2" charset="0"/>
            </a:endParaRPr>
          </a:p>
          <a:p>
            <a:r>
              <a:rPr lang="en-IN" dirty="0">
                <a:latin typeface="roboto" panose="02000000000000000000" pitchFamily="2" charset="0"/>
                <a:ea typeface="roboto" panose="02000000000000000000" pitchFamily="2" charset="0"/>
                <a:cs typeface="roboto" panose="02000000000000000000" pitchFamily="2" charset="0"/>
              </a:rPr>
              <a:t>Introduction to DE2i-150 Board</a:t>
            </a:r>
            <a:endParaRPr lang="en-US" dirty="0">
              <a:latin typeface="roboto" panose="02000000000000000000" pitchFamily="2" charset="0"/>
              <a:ea typeface="roboto" panose="02000000000000000000" pitchFamily="2" charset="0"/>
              <a:cs typeface="roboto" panose="02000000000000000000" pitchFamily="2" charset="0"/>
            </a:endParaRPr>
          </a:p>
          <a:p>
            <a:pPr marL="0" indent="0">
              <a:buNone/>
            </a:pPr>
            <a:endParaRPr lang="en-US" dirty="0"/>
          </a:p>
          <a:p>
            <a:pPr marL="0" indent="0">
              <a:buNone/>
            </a:pPr>
            <a:endParaRPr lang="en-IN" dirty="0"/>
          </a:p>
        </p:txBody>
      </p:sp>
      <p:sp>
        <p:nvSpPr>
          <p:cNvPr id="4" name="TextBox 3">
            <a:extLst>
              <a:ext uri="{FF2B5EF4-FFF2-40B4-BE49-F238E27FC236}">
                <a16:creationId xmlns:a16="http://schemas.microsoft.com/office/drawing/2014/main" id="{A2B0C18B-96C6-FBCD-D028-FCD368BE60C0}"/>
              </a:ext>
            </a:extLst>
          </p:cNvPr>
          <p:cNvSpPr txBox="1"/>
          <p:nvPr/>
        </p:nvSpPr>
        <p:spPr>
          <a:xfrm>
            <a:off x="10870500" y="935520"/>
            <a:ext cx="1116011" cy="707886"/>
          </a:xfrm>
          <a:prstGeom prst="rect">
            <a:avLst/>
          </a:prstGeom>
          <a:noFill/>
        </p:spPr>
        <p:txBody>
          <a:bodyPr wrap="none" rtlCol="0">
            <a:spAutoFit/>
          </a:bodyPr>
          <a:lstStyle/>
          <a:p>
            <a:pPr algn="ctr"/>
            <a:r>
              <a:rPr lang="en-IN" sz="2400" b="1" dirty="0">
                <a:solidFill>
                  <a:schemeClr val="bg1"/>
                </a:solidFill>
                <a:latin typeface="roboto" panose="02000000000000000000" pitchFamily="2" charset="0"/>
                <a:ea typeface="roboto" panose="02000000000000000000" pitchFamily="2" charset="0"/>
                <a:cs typeface="roboto" panose="02000000000000000000" pitchFamily="2" charset="0"/>
              </a:rPr>
              <a:t>DAY-1</a:t>
            </a:r>
          </a:p>
          <a:p>
            <a:pPr algn="ctr"/>
            <a:r>
              <a:rPr lang="en-IN" sz="1600" b="1" dirty="0">
                <a:solidFill>
                  <a:schemeClr val="bg1"/>
                </a:solidFill>
                <a:latin typeface="roboto" panose="02000000000000000000" pitchFamily="2" charset="0"/>
                <a:ea typeface="roboto" panose="02000000000000000000" pitchFamily="2" charset="0"/>
                <a:cs typeface="roboto" panose="02000000000000000000" pitchFamily="2" charset="0"/>
              </a:rPr>
              <a:t>Session-II</a:t>
            </a:r>
          </a:p>
        </p:txBody>
      </p:sp>
    </p:spTree>
    <p:extLst>
      <p:ext uri="{BB962C8B-B14F-4D97-AF65-F5344CB8AC3E}">
        <p14:creationId xmlns:p14="http://schemas.microsoft.com/office/powerpoint/2010/main" val="36830128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19159-A80D-84E6-3DCB-308CDB8A06CF}"/>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Initial setup for Quartus II</a:t>
            </a:r>
            <a:endParaRPr lang="en-IN" dirty="0">
              <a:latin typeface="roboto" panose="02000000000000000000" pitchFamily="2" charset="0"/>
              <a:ea typeface="roboto" panose="02000000000000000000" pitchFamily="2" charset="0"/>
              <a:cs typeface="roboto" panose="02000000000000000000" pitchFamily="2" charset="0"/>
            </a:endParaRPr>
          </a:p>
        </p:txBody>
      </p:sp>
      <p:sp>
        <p:nvSpPr>
          <p:cNvPr id="3" name="Content Placeholder 2">
            <a:extLst>
              <a:ext uri="{FF2B5EF4-FFF2-40B4-BE49-F238E27FC236}">
                <a16:creationId xmlns:a16="http://schemas.microsoft.com/office/drawing/2014/main" id="{8F148DAA-ECC4-4509-C283-D36BBE661EE0}"/>
              </a:ext>
            </a:extLst>
          </p:cNvPr>
          <p:cNvSpPr>
            <a:spLocks noGrp="1"/>
          </p:cNvSpPr>
          <p:nvPr>
            <p:ph idx="1"/>
          </p:nvPr>
        </p:nvSpPr>
        <p:spPr>
          <a:xfrm>
            <a:off x="444499" y="2899834"/>
            <a:ext cx="5177367" cy="529166"/>
          </a:xfrm>
        </p:spPr>
        <p:txBody>
          <a:bodyPr>
            <a:normAutofit/>
          </a:bodyPr>
          <a:lstStyle/>
          <a:p>
            <a:r>
              <a:rPr lang="en-US" sz="1800" dirty="0">
                <a:latin typeface="roboto" panose="02000000000000000000" pitchFamily="2" charset="0"/>
                <a:ea typeface="roboto" panose="02000000000000000000" pitchFamily="2" charset="0"/>
                <a:cs typeface="roboto" panose="02000000000000000000" pitchFamily="2" charset="0"/>
              </a:rPr>
              <a:t>Now open Quartus II -&gt;Select Tool-&gt;Options</a:t>
            </a:r>
          </a:p>
          <a:p>
            <a:endParaRPr lang="en-US" sz="1800" dirty="0">
              <a:latin typeface="roboto" panose="02000000000000000000" pitchFamily="2" charset="0"/>
              <a:ea typeface="roboto" panose="02000000000000000000" pitchFamily="2" charset="0"/>
              <a:cs typeface="roboto" panose="02000000000000000000" pitchFamily="2" charset="0"/>
            </a:endParaRPr>
          </a:p>
          <a:p>
            <a:pPr marL="0" indent="0">
              <a:buNone/>
            </a:pPr>
            <a:endParaRPr lang="en-US" dirty="0">
              <a:latin typeface="roboto" panose="02000000000000000000" pitchFamily="2" charset="0"/>
              <a:ea typeface="roboto" panose="02000000000000000000" pitchFamily="2" charset="0"/>
              <a:cs typeface="roboto" panose="02000000000000000000" pitchFamily="2" charset="0"/>
            </a:endParaRPr>
          </a:p>
        </p:txBody>
      </p:sp>
      <p:pic>
        <p:nvPicPr>
          <p:cNvPr id="11" name="Picture 10">
            <a:extLst>
              <a:ext uri="{FF2B5EF4-FFF2-40B4-BE49-F238E27FC236}">
                <a16:creationId xmlns:a16="http://schemas.microsoft.com/office/drawing/2014/main" id="{6AE5D135-1207-12A3-713B-120B652EB91C}"/>
              </a:ext>
            </a:extLst>
          </p:cNvPr>
          <p:cNvPicPr>
            <a:picLocks noChangeAspect="1"/>
          </p:cNvPicPr>
          <p:nvPr/>
        </p:nvPicPr>
        <p:blipFill>
          <a:blip r:embed="rId2"/>
          <a:stretch>
            <a:fillRect/>
          </a:stretch>
        </p:blipFill>
        <p:spPr>
          <a:xfrm>
            <a:off x="10808661" y="882181"/>
            <a:ext cx="1268078" cy="823031"/>
          </a:xfrm>
          <a:prstGeom prst="rect">
            <a:avLst/>
          </a:prstGeom>
        </p:spPr>
      </p:pic>
      <p:pic>
        <p:nvPicPr>
          <p:cNvPr id="5" name="Picture 4">
            <a:extLst>
              <a:ext uri="{FF2B5EF4-FFF2-40B4-BE49-F238E27FC236}">
                <a16:creationId xmlns:a16="http://schemas.microsoft.com/office/drawing/2014/main" id="{807EF323-D694-AB8D-36D5-6BCF00AE2DD0}"/>
              </a:ext>
            </a:extLst>
          </p:cNvPr>
          <p:cNvPicPr>
            <a:picLocks noChangeAspect="1"/>
          </p:cNvPicPr>
          <p:nvPr/>
        </p:nvPicPr>
        <p:blipFill>
          <a:blip r:embed="rId3"/>
          <a:stretch>
            <a:fillRect/>
          </a:stretch>
        </p:blipFill>
        <p:spPr>
          <a:xfrm>
            <a:off x="6273800" y="2045376"/>
            <a:ext cx="4448763" cy="4516289"/>
          </a:xfrm>
          <a:prstGeom prst="rect">
            <a:avLst/>
          </a:prstGeom>
        </p:spPr>
      </p:pic>
    </p:spTree>
    <p:extLst>
      <p:ext uri="{BB962C8B-B14F-4D97-AF65-F5344CB8AC3E}">
        <p14:creationId xmlns:p14="http://schemas.microsoft.com/office/powerpoint/2010/main" val="42810763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19159-A80D-84E6-3DCB-308CDB8A06CF}"/>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Initial setup for Quartus II</a:t>
            </a:r>
            <a:endParaRPr lang="en-IN" dirty="0">
              <a:latin typeface="roboto" panose="02000000000000000000" pitchFamily="2" charset="0"/>
              <a:ea typeface="roboto" panose="02000000000000000000" pitchFamily="2" charset="0"/>
              <a:cs typeface="roboto" panose="02000000000000000000" pitchFamily="2" charset="0"/>
            </a:endParaRPr>
          </a:p>
        </p:txBody>
      </p:sp>
      <p:sp>
        <p:nvSpPr>
          <p:cNvPr id="3" name="Content Placeholder 2">
            <a:extLst>
              <a:ext uri="{FF2B5EF4-FFF2-40B4-BE49-F238E27FC236}">
                <a16:creationId xmlns:a16="http://schemas.microsoft.com/office/drawing/2014/main" id="{8F148DAA-ECC4-4509-C283-D36BBE661EE0}"/>
              </a:ext>
            </a:extLst>
          </p:cNvPr>
          <p:cNvSpPr>
            <a:spLocks noGrp="1"/>
          </p:cNvSpPr>
          <p:nvPr>
            <p:ph idx="1"/>
          </p:nvPr>
        </p:nvSpPr>
        <p:spPr>
          <a:xfrm>
            <a:off x="444499" y="2899832"/>
            <a:ext cx="5596468" cy="1684867"/>
          </a:xfrm>
        </p:spPr>
        <p:txBody>
          <a:bodyPr>
            <a:normAutofit/>
          </a:bodyPr>
          <a:lstStyle/>
          <a:p>
            <a:pPr>
              <a:lnSpc>
                <a:spcPct val="150000"/>
              </a:lnSpc>
            </a:pPr>
            <a:r>
              <a:rPr lang="en-US" sz="1800" dirty="0">
                <a:latin typeface="roboto" panose="02000000000000000000" pitchFamily="2" charset="0"/>
                <a:ea typeface="roboto" panose="02000000000000000000" pitchFamily="2" charset="0"/>
                <a:cs typeface="roboto" panose="02000000000000000000" pitchFamily="2" charset="0"/>
              </a:rPr>
              <a:t>In Options-&gt; choose EDA Tool Options and check for ModelSim path and click ok.</a:t>
            </a:r>
          </a:p>
          <a:p>
            <a:pPr marL="0" indent="0">
              <a:lnSpc>
                <a:spcPct val="150000"/>
              </a:lnSpc>
              <a:buNone/>
            </a:pPr>
            <a:r>
              <a:rPr lang="en-US" sz="1800" dirty="0">
                <a:solidFill>
                  <a:srgbClr val="FFC000"/>
                </a:solidFill>
                <a:latin typeface="roboto" panose="02000000000000000000" pitchFamily="2" charset="0"/>
                <a:ea typeface="roboto" panose="02000000000000000000" pitchFamily="2" charset="0"/>
                <a:cs typeface="roboto" panose="02000000000000000000" pitchFamily="2" charset="0"/>
              </a:rPr>
              <a:t>     C:\altera\13.1\modelsim_ase\win32aloem\</a:t>
            </a:r>
          </a:p>
          <a:p>
            <a:endParaRPr lang="en-US" sz="1800" dirty="0">
              <a:solidFill>
                <a:srgbClr val="FFC000"/>
              </a:solidFill>
              <a:latin typeface="roboto" panose="02000000000000000000" pitchFamily="2" charset="0"/>
              <a:ea typeface="roboto" panose="02000000000000000000" pitchFamily="2" charset="0"/>
              <a:cs typeface="roboto" panose="02000000000000000000" pitchFamily="2" charset="0"/>
            </a:endParaRPr>
          </a:p>
          <a:p>
            <a:pPr marL="0" indent="0">
              <a:buNone/>
            </a:pPr>
            <a:endParaRPr lang="en-US" dirty="0">
              <a:latin typeface="roboto" panose="02000000000000000000" pitchFamily="2" charset="0"/>
              <a:ea typeface="roboto" panose="02000000000000000000" pitchFamily="2" charset="0"/>
              <a:cs typeface="roboto" panose="02000000000000000000" pitchFamily="2" charset="0"/>
            </a:endParaRPr>
          </a:p>
        </p:txBody>
      </p:sp>
      <p:pic>
        <p:nvPicPr>
          <p:cNvPr id="11" name="Picture 10">
            <a:extLst>
              <a:ext uri="{FF2B5EF4-FFF2-40B4-BE49-F238E27FC236}">
                <a16:creationId xmlns:a16="http://schemas.microsoft.com/office/drawing/2014/main" id="{6AE5D135-1207-12A3-713B-120B652EB91C}"/>
              </a:ext>
            </a:extLst>
          </p:cNvPr>
          <p:cNvPicPr>
            <a:picLocks noChangeAspect="1"/>
          </p:cNvPicPr>
          <p:nvPr/>
        </p:nvPicPr>
        <p:blipFill>
          <a:blip r:embed="rId2"/>
          <a:stretch>
            <a:fillRect/>
          </a:stretch>
        </p:blipFill>
        <p:spPr>
          <a:xfrm>
            <a:off x="10808661" y="882181"/>
            <a:ext cx="1268078" cy="823031"/>
          </a:xfrm>
          <a:prstGeom prst="rect">
            <a:avLst/>
          </a:prstGeom>
        </p:spPr>
      </p:pic>
      <p:pic>
        <p:nvPicPr>
          <p:cNvPr id="6" name="Picture 5">
            <a:extLst>
              <a:ext uri="{FF2B5EF4-FFF2-40B4-BE49-F238E27FC236}">
                <a16:creationId xmlns:a16="http://schemas.microsoft.com/office/drawing/2014/main" id="{2E2EB85F-DF10-482B-3E26-DC17E7896C4B}"/>
              </a:ext>
            </a:extLst>
          </p:cNvPr>
          <p:cNvPicPr>
            <a:picLocks noChangeAspect="1"/>
          </p:cNvPicPr>
          <p:nvPr/>
        </p:nvPicPr>
        <p:blipFill>
          <a:blip r:embed="rId3"/>
          <a:stretch>
            <a:fillRect/>
          </a:stretch>
        </p:blipFill>
        <p:spPr>
          <a:xfrm>
            <a:off x="6667500" y="2266270"/>
            <a:ext cx="4306541" cy="4413929"/>
          </a:xfrm>
          <a:prstGeom prst="rect">
            <a:avLst/>
          </a:prstGeom>
        </p:spPr>
      </p:pic>
      <p:sp>
        <p:nvSpPr>
          <p:cNvPr id="7" name="TextBox 6">
            <a:extLst>
              <a:ext uri="{FF2B5EF4-FFF2-40B4-BE49-F238E27FC236}">
                <a16:creationId xmlns:a16="http://schemas.microsoft.com/office/drawing/2014/main" id="{FD77BBDE-AB97-4E29-6ABF-4B4F85185512}"/>
              </a:ext>
            </a:extLst>
          </p:cNvPr>
          <p:cNvSpPr txBox="1"/>
          <p:nvPr/>
        </p:nvSpPr>
        <p:spPr>
          <a:xfrm>
            <a:off x="520701" y="5112333"/>
            <a:ext cx="4799712" cy="861774"/>
          </a:xfrm>
          <a:prstGeom prst="rect">
            <a:avLst/>
          </a:prstGeom>
          <a:noFill/>
        </p:spPr>
        <p:txBody>
          <a:bodyPr wrap="none" rtlCol="0">
            <a:spAutoFit/>
          </a:bodyPr>
          <a:lstStyle/>
          <a:p>
            <a:r>
              <a:rPr lang="en-US" sz="3200" dirty="0">
                <a:latin typeface="roboto" panose="02000000000000000000" pitchFamily="2" charset="0"/>
                <a:ea typeface="roboto" panose="02000000000000000000" pitchFamily="2" charset="0"/>
                <a:cs typeface="roboto" panose="02000000000000000000" pitchFamily="2" charset="0"/>
              </a:rPr>
              <a:t>You are ready to go now !</a:t>
            </a:r>
          </a:p>
          <a:p>
            <a:endParaRPr lang="en-IN" dirty="0"/>
          </a:p>
        </p:txBody>
      </p:sp>
    </p:spTree>
    <p:extLst>
      <p:ext uri="{BB962C8B-B14F-4D97-AF65-F5344CB8AC3E}">
        <p14:creationId xmlns:p14="http://schemas.microsoft.com/office/powerpoint/2010/main" val="1836843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C66DC-2326-37A5-5267-945B33EA9CAD}"/>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Verilog Programming Basics</a:t>
            </a:r>
            <a:endParaRPr lang="en-IN" dirty="0">
              <a:latin typeface="roboto" panose="02000000000000000000" pitchFamily="2" charset="0"/>
              <a:ea typeface="roboto" panose="02000000000000000000" pitchFamily="2" charset="0"/>
              <a:cs typeface="roboto" panose="02000000000000000000" pitchFamily="2" charset="0"/>
            </a:endParaRPr>
          </a:p>
        </p:txBody>
      </p:sp>
      <p:sp>
        <p:nvSpPr>
          <p:cNvPr id="3" name="Content Placeholder 2">
            <a:extLst>
              <a:ext uri="{FF2B5EF4-FFF2-40B4-BE49-F238E27FC236}">
                <a16:creationId xmlns:a16="http://schemas.microsoft.com/office/drawing/2014/main" id="{03C8C2A5-7C45-2496-F248-F8FB81249BAA}"/>
              </a:ext>
            </a:extLst>
          </p:cNvPr>
          <p:cNvSpPr>
            <a:spLocks noGrp="1"/>
          </p:cNvSpPr>
          <p:nvPr>
            <p:ph idx="1"/>
          </p:nvPr>
        </p:nvSpPr>
        <p:spPr>
          <a:xfrm>
            <a:off x="680321" y="2336873"/>
            <a:ext cx="10516846" cy="2319794"/>
          </a:xfrm>
        </p:spPr>
        <p:txBody>
          <a:bodyPr/>
          <a:lstStyle/>
          <a:p>
            <a:pPr marL="0" indent="0">
              <a:buNone/>
            </a:pPr>
            <a:r>
              <a:rPr lang="en-US" dirty="0">
                <a:solidFill>
                  <a:srgbClr val="FFC000"/>
                </a:solidFill>
                <a:latin typeface="roboto" panose="02000000000000000000" pitchFamily="2" charset="0"/>
                <a:ea typeface="roboto" panose="02000000000000000000" pitchFamily="2" charset="0"/>
                <a:cs typeface="roboto" panose="02000000000000000000" pitchFamily="2" charset="0"/>
              </a:rPr>
              <a:t>What is Verilog?</a:t>
            </a:r>
          </a:p>
          <a:p>
            <a:pPr algn="just">
              <a:lnSpc>
                <a:spcPct val="150000"/>
              </a:lnSpc>
            </a:pPr>
            <a:r>
              <a:rPr lang="en-US" sz="1600" dirty="0">
                <a:latin typeface="roboto" panose="02000000000000000000" pitchFamily="2" charset="0"/>
                <a:ea typeface="roboto" panose="02000000000000000000" pitchFamily="2" charset="0"/>
                <a:cs typeface="roboto" panose="02000000000000000000" pitchFamily="2" charset="0"/>
              </a:rPr>
              <a:t>Verilog is a HARDWARE DESCRIPTION LANGUAGE (HDL), used for describing a digital system like a network switch or a microprocessor or a memory or a flip−flop. It means, by using a HDL we can describe any digital hardware at any level. Designs, which are described in HDL are independent of technology, very easy for designing and debugging, and are normally more useful than schematics, particularly for large circuits.</a:t>
            </a:r>
            <a:endParaRPr lang="en-IN" sz="1600" dirty="0">
              <a:latin typeface="roboto" panose="02000000000000000000" pitchFamily="2" charset="0"/>
              <a:ea typeface="roboto" panose="02000000000000000000" pitchFamily="2" charset="0"/>
              <a:cs typeface="roboto" panose="02000000000000000000" pitchFamily="2" charset="0"/>
            </a:endParaRPr>
          </a:p>
        </p:txBody>
      </p:sp>
      <p:pic>
        <p:nvPicPr>
          <p:cNvPr id="4" name="Picture 3">
            <a:extLst>
              <a:ext uri="{FF2B5EF4-FFF2-40B4-BE49-F238E27FC236}">
                <a16:creationId xmlns:a16="http://schemas.microsoft.com/office/drawing/2014/main" id="{F7EBACEB-7F7D-5D55-5006-936FC0FE238C}"/>
              </a:ext>
            </a:extLst>
          </p:cNvPr>
          <p:cNvPicPr>
            <a:picLocks noChangeAspect="1"/>
          </p:cNvPicPr>
          <p:nvPr/>
        </p:nvPicPr>
        <p:blipFill>
          <a:blip r:embed="rId2"/>
          <a:stretch>
            <a:fillRect/>
          </a:stretch>
        </p:blipFill>
        <p:spPr>
          <a:xfrm>
            <a:off x="10753628" y="882181"/>
            <a:ext cx="1268078" cy="823031"/>
          </a:xfrm>
          <a:prstGeom prst="rect">
            <a:avLst/>
          </a:prstGeom>
        </p:spPr>
      </p:pic>
    </p:spTree>
    <p:extLst>
      <p:ext uri="{BB962C8B-B14F-4D97-AF65-F5344CB8AC3E}">
        <p14:creationId xmlns:p14="http://schemas.microsoft.com/office/powerpoint/2010/main" val="22375697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092F3-25FC-E161-4AF9-0F2B3F9DFCFF}"/>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Verilog Syntax:-</a:t>
            </a:r>
            <a:br>
              <a:rPr lang="en-US" dirty="0">
                <a:latin typeface="roboto" panose="02000000000000000000" pitchFamily="2" charset="0"/>
                <a:ea typeface="roboto" panose="02000000000000000000" pitchFamily="2" charset="0"/>
                <a:cs typeface="roboto" panose="02000000000000000000" pitchFamily="2" charset="0"/>
              </a:rPr>
            </a:br>
            <a:r>
              <a:rPr lang="en-IN" dirty="0">
                <a:latin typeface="roboto" panose="02000000000000000000" pitchFamily="2" charset="0"/>
                <a:ea typeface="roboto" panose="02000000000000000000" pitchFamily="2" charset="0"/>
                <a:cs typeface="roboto" panose="02000000000000000000" pitchFamily="2" charset="0"/>
              </a:rPr>
              <a:t>Module &amp; Instantiation of Instances </a:t>
            </a:r>
          </a:p>
        </p:txBody>
      </p:sp>
      <p:sp>
        <p:nvSpPr>
          <p:cNvPr id="3" name="Content Placeholder 2">
            <a:extLst>
              <a:ext uri="{FF2B5EF4-FFF2-40B4-BE49-F238E27FC236}">
                <a16:creationId xmlns:a16="http://schemas.microsoft.com/office/drawing/2014/main" id="{BEC7FC8A-8C88-0123-02C9-3E97FCFE8B02}"/>
              </a:ext>
            </a:extLst>
          </p:cNvPr>
          <p:cNvSpPr>
            <a:spLocks noGrp="1"/>
          </p:cNvSpPr>
          <p:nvPr>
            <p:ph idx="1"/>
          </p:nvPr>
        </p:nvSpPr>
        <p:spPr>
          <a:xfrm>
            <a:off x="680322" y="2336871"/>
            <a:ext cx="5800911" cy="3242661"/>
          </a:xfrm>
        </p:spPr>
        <p:txBody>
          <a:bodyPr>
            <a:noAutofit/>
          </a:bodyPr>
          <a:lstStyle/>
          <a:p>
            <a:pPr algn="just">
              <a:lnSpc>
                <a:spcPct val="150000"/>
              </a:lnSpc>
            </a:pPr>
            <a:r>
              <a:rPr lang="en-US" sz="1800" dirty="0">
                <a:latin typeface="roboto" panose="02000000000000000000" pitchFamily="2" charset="0"/>
                <a:ea typeface="roboto" panose="02000000000000000000" pitchFamily="2" charset="0"/>
                <a:cs typeface="roboto" panose="02000000000000000000" pitchFamily="2" charset="0"/>
              </a:rPr>
              <a:t>A Module in Verilog is declared within the pair of keywords module and endmodule. </a:t>
            </a:r>
          </a:p>
          <a:p>
            <a:pPr algn="just">
              <a:lnSpc>
                <a:spcPct val="150000"/>
              </a:lnSpc>
            </a:pPr>
            <a:r>
              <a:rPr lang="en-US" sz="1800" dirty="0">
                <a:latin typeface="roboto" panose="02000000000000000000" pitchFamily="2" charset="0"/>
                <a:ea typeface="roboto" panose="02000000000000000000" pitchFamily="2" charset="0"/>
                <a:cs typeface="roboto" panose="02000000000000000000" pitchFamily="2" charset="0"/>
              </a:rPr>
              <a:t>Following the keyword module are the module name and port interface list.</a:t>
            </a:r>
          </a:p>
          <a:p>
            <a:pPr algn="just">
              <a:lnSpc>
                <a:spcPct val="150000"/>
              </a:lnSpc>
            </a:pPr>
            <a:r>
              <a:rPr lang="en-IN" sz="1800" dirty="0">
                <a:latin typeface="roboto" panose="02000000000000000000" pitchFamily="2" charset="0"/>
                <a:ea typeface="roboto" panose="02000000000000000000" pitchFamily="2" charset="0"/>
                <a:cs typeface="roboto" panose="02000000000000000000" pitchFamily="2" charset="0"/>
              </a:rPr>
              <a:t>All instances must be named except the instances of primitives. i.e. </a:t>
            </a:r>
            <a:r>
              <a:rPr lang="en-IN" sz="1800" dirty="0">
                <a:solidFill>
                  <a:srgbClr val="FFC000"/>
                </a:solidFill>
                <a:latin typeface="roboto" panose="02000000000000000000" pitchFamily="2" charset="0"/>
                <a:ea typeface="roboto" panose="02000000000000000000" pitchFamily="2" charset="0"/>
                <a:cs typeface="roboto" panose="02000000000000000000" pitchFamily="2" charset="0"/>
              </a:rPr>
              <a:t>and, or, nand, nor, xor, </a:t>
            </a:r>
            <a:r>
              <a:rPr lang="en-IN" sz="1800" dirty="0" err="1">
                <a:solidFill>
                  <a:srgbClr val="FFC000"/>
                </a:solidFill>
                <a:latin typeface="roboto" panose="02000000000000000000" pitchFamily="2" charset="0"/>
                <a:ea typeface="roboto" panose="02000000000000000000" pitchFamily="2" charset="0"/>
                <a:cs typeface="roboto" panose="02000000000000000000" pitchFamily="2" charset="0"/>
              </a:rPr>
              <a:t>xnor</a:t>
            </a:r>
            <a:r>
              <a:rPr lang="en-IN" sz="1800" dirty="0">
                <a:solidFill>
                  <a:srgbClr val="FFC000"/>
                </a:solidFill>
                <a:latin typeface="roboto" panose="02000000000000000000" pitchFamily="2" charset="0"/>
                <a:ea typeface="roboto" panose="02000000000000000000" pitchFamily="2" charset="0"/>
                <a:cs typeface="roboto" panose="02000000000000000000" pitchFamily="2" charset="0"/>
              </a:rPr>
              <a:t>, </a:t>
            </a:r>
            <a:r>
              <a:rPr lang="en-IN" sz="1800" dirty="0" err="1">
                <a:solidFill>
                  <a:srgbClr val="FFC000"/>
                </a:solidFill>
                <a:latin typeface="roboto" panose="02000000000000000000" pitchFamily="2" charset="0"/>
                <a:ea typeface="roboto" panose="02000000000000000000" pitchFamily="2" charset="0"/>
                <a:cs typeface="roboto" panose="02000000000000000000" pitchFamily="2" charset="0"/>
              </a:rPr>
              <a:t>buf</a:t>
            </a:r>
            <a:r>
              <a:rPr lang="en-IN" sz="1800" dirty="0">
                <a:solidFill>
                  <a:srgbClr val="FFC000"/>
                </a:solidFill>
                <a:latin typeface="roboto" panose="02000000000000000000" pitchFamily="2" charset="0"/>
                <a:ea typeface="roboto" panose="02000000000000000000" pitchFamily="2" charset="0"/>
                <a:cs typeface="roboto" panose="02000000000000000000" pitchFamily="2" charset="0"/>
              </a:rPr>
              <a:t>, not</a:t>
            </a:r>
            <a:r>
              <a:rPr lang="en-IN" sz="1800" dirty="0">
                <a:latin typeface="roboto" panose="02000000000000000000" pitchFamily="2" charset="0"/>
                <a:ea typeface="roboto" panose="02000000000000000000" pitchFamily="2" charset="0"/>
                <a:cs typeface="roboto" panose="02000000000000000000" pitchFamily="2" charset="0"/>
              </a:rPr>
              <a:t> etc. </a:t>
            </a:r>
          </a:p>
        </p:txBody>
      </p:sp>
      <p:pic>
        <p:nvPicPr>
          <p:cNvPr id="5" name="Picture 4">
            <a:extLst>
              <a:ext uri="{FF2B5EF4-FFF2-40B4-BE49-F238E27FC236}">
                <a16:creationId xmlns:a16="http://schemas.microsoft.com/office/drawing/2014/main" id="{54EA165B-BA78-CD89-8E0B-0B20F1D93D6F}"/>
              </a:ext>
            </a:extLst>
          </p:cNvPr>
          <p:cNvPicPr>
            <a:picLocks noChangeAspect="1"/>
          </p:cNvPicPr>
          <p:nvPr/>
        </p:nvPicPr>
        <p:blipFill>
          <a:blip r:embed="rId2"/>
          <a:stretch>
            <a:fillRect/>
          </a:stretch>
        </p:blipFill>
        <p:spPr>
          <a:xfrm>
            <a:off x="6870238" y="2336871"/>
            <a:ext cx="5127030" cy="2499442"/>
          </a:xfrm>
          <a:prstGeom prst="rect">
            <a:avLst/>
          </a:prstGeom>
        </p:spPr>
      </p:pic>
      <p:pic>
        <p:nvPicPr>
          <p:cNvPr id="6" name="Picture 5">
            <a:extLst>
              <a:ext uri="{FF2B5EF4-FFF2-40B4-BE49-F238E27FC236}">
                <a16:creationId xmlns:a16="http://schemas.microsoft.com/office/drawing/2014/main" id="{B5484D06-B3DB-5476-DA8C-0025FCF045DE}"/>
              </a:ext>
            </a:extLst>
          </p:cNvPr>
          <p:cNvPicPr>
            <a:picLocks noChangeAspect="1"/>
          </p:cNvPicPr>
          <p:nvPr/>
        </p:nvPicPr>
        <p:blipFill>
          <a:blip r:embed="rId3"/>
          <a:stretch>
            <a:fillRect/>
          </a:stretch>
        </p:blipFill>
        <p:spPr>
          <a:xfrm>
            <a:off x="10774794" y="882181"/>
            <a:ext cx="1268078" cy="823031"/>
          </a:xfrm>
          <a:prstGeom prst="rect">
            <a:avLst/>
          </a:prstGeom>
        </p:spPr>
      </p:pic>
    </p:spTree>
    <p:extLst>
      <p:ext uri="{BB962C8B-B14F-4D97-AF65-F5344CB8AC3E}">
        <p14:creationId xmlns:p14="http://schemas.microsoft.com/office/powerpoint/2010/main" val="5665954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092F3-25FC-E161-4AF9-0F2B3F9DFCFF}"/>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Verilog Syntax:-</a:t>
            </a:r>
            <a:br>
              <a:rPr lang="en-US" dirty="0">
                <a:latin typeface="roboto" panose="02000000000000000000" pitchFamily="2" charset="0"/>
                <a:ea typeface="roboto" panose="02000000000000000000" pitchFamily="2" charset="0"/>
                <a:cs typeface="roboto" panose="02000000000000000000" pitchFamily="2" charset="0"/>
              </a:rPr>
            </a:br>
            <a:r>
              <a:rPr lang="en-IN" dirty="0">
                <a:latin typeface="roboto" panose="02000000000000000000" pitchFamily="2" charset="0"/>
                <a:ea typeface="roboto" panose="02000000000000000000" pitchFamily="2" charset="0"/>
                <a:cs typeface="roboto" panose="02000000000000000000" pitchFamily="2" charset="0"/>
              </a:rPr>
              <a:t>Module &amp; Instantiation of Instances </a:t>
            </a:r>
          </a:p>
        </p:txBody>
      </p:sp>
      <p:sp>
        <p:nvSpPr>
          <p:cNvPr id="3" name="Content Placeholder 2">
            <a:extLst>
              <a:ext uri="{FF2B5EF4-FFF2-40B4-BE49-F238E27FC236}">
                <a16:creationId xmlns:a16="http://schemas.microsoft.com/office/drawing/2014/main" id="{BEC7FC8A-8C88-0123-02C9-3E97FCFE8B02}"/>
              </a:ext>
            </a:extLst>
          </p:cNvPr>
          <p:cNvSpPr>
            <a:spLocks noGrp="1"/>
          </p:cNvSpPr>
          <p:nvPr>
            <p:ph idx="1"/>
          </p:nvPr>
        </p:nvSpPr>
        <p:spPr>
          <a:xfrm>
            <a:off x="689411" y="2065867"/>
            <a:ext cx="10813178" cy="1951566"/>
          </a:xfrm>
        </p:spPr>
        <p:txBody>
          <a:bodyPr>
            <a:noAutofit/>
          </a:bodyPr>
          <a:lstStyle/>
          <a:p>
            <a:pPr algn="just"/>
            <a:r>
              <a:rPr lang="en-US" sz="1800" dirty="0">
                <a:latin typeface="roboto" panose="02000000000000000000" pitchFamily="2" charset="0"/>
                <a:ea typeface="roboto" panose="02000000000000000000" pitchFamily="2" charset="0"/>
                <a:cs typeface="roboto" panose="02000000000000000000" pitchFamily="2" charset="0"/>
              </a:rPr>
              <a:t>In Verilog, there are 2 ways of specifying connections among ports of instances.</a:t>
            </a:r>
          </a:p>
          <a:p>
            <a:pPr marL="914400" lvl="1" indent="-457200" algn="just">
              <a:lnSpc>
                <a:spcPct val="110000"/>
              </a:lnSpc>
              <a:buAutoNum type="alphaLcParenR"/>
            </a:pPr>
            <a:r>
              <a:rPr lang="en-US" sz="1800" b="1" dirty="0">
                <a:solidFill>
                  <a:schemeClr val="bg1"/>
                </a:solidFill>
                <a:latin typeface="roboto" panose="02000000000000000000" pitchFamily="2" charset="0"/>
                <a:ea typeface="roboto" panose="02000000000000000000" pitchFamily="2" charset="0"/>
                <a:cs typeface="roboto" panose="02000000000000000000" pitchFamily="2" charset="0"/>
              </a:rPr>
              <a:t>By ordered list (positional association):</a:t>
            </a:r>
            <a:r>
              <a:rPr lang="en-US" sz="1800" dirty="0">
                <a:latin typeface="roboto" panose="02000000000000000000" pitchFamily="2" charset="0"/>
                <a:ea typeface="roboto" panose="02000000000000000000" pitchFamily="2" charset="0"/>
                <a:cs typeface="roboto" panose="02000000000000000000" pitchFamily="2" charset="0"/>
              </a:rPr>
              <a:t>This is the more intuitive method, where the signals to be connected must appear in the module instantiation in the same order as the ports listed in module definition.</a:t>
            </a:r>
          </a:p>
          <a:p>
            <a:pPr marL="914400" lvl="1" indent="-457200" algn="just">
              <a:lnSpc>
                <a:spcPct val="110000"/>
              </a:lnSpc>
              <a:buAutoNum type="alphaLcParenR"/>
            </a:pPr>
            <a:r>
              <a:rPr lang="en-US" sz="1800" b="1" dirty="0">
                <a:solidFill>
                  <a:schemeClr val="bg1"/>
                </a:solidFill>
                <a:latin typeface="roboto" panose="02000000000000000000" pitchFamily="2" charset="0"/>
                <a:ea typeface="roboto" panose="02000000000000000000" pitchFamily="2" charset="0"/>
                <a:cs typeface="roboto" panose="02000000000000000000" pitchFamily="2" charset="0"/>
              </a:rPr>
              <a:t>By name (named association):</a:t>
            </a:r>
            <a:r>
              <a:rPr lang="en-US" sz="1800" dirty="0">
                <a:latin typeface="roboto" panose="02000000000000000000" pitchFamily="2" charset="0"/>
                <a:ea typeface="roboto" panose="02000000000000000000" pitchFamily="2" charset="0"/>
                <a:cs typeface="roboto" panose="02000000000000000000" pitchFamily="2" charset="0"/>
              </a:rPr>
              <a:t>When there are too many ports in the large module, it becomes difficult to track the order. Connecting the signals to the ports by the port names increases readability and reduces possible errors. </a:t>
            </a:r>
          </a:p>
        </p:txBody>
      </p:sp>
      <p:pic>
        <p:nvPicPr>
          <p:cNvPr id="6" name="Picture 5">
            <a:extLst>
              <a:ext uri="{FF2B5EF4-FFF2-40B4-BE49-F238E27FC236}">
                <a16:creationId xmlns:a16="http://schemas.microsoft.com/office/drawing/2014/main" id="{8F3C5DDF-6747-04C7-914E-63CE7F20C8EC}"/>
              </a:ext>
            </a:extLst>
          </p:cNvPr>
          <p:cNvPicPr>
            <a:picLocks noChangeAspect="1"/>
          </p:cNvPicPr>
          <p:nvPr/>
        </p:nvPicPr>
        <p:blipFill>
          <a:blip r:embed="rId2"/>
          <a:stretch>
            <a:fillRect/>
          </a:stretch>
        </p:blipFill>
        <p:spPr>
          <a:xfrm>
            <a:off x="1382202" y="4381501"/>
            <a:ext cx="9243464" cy="2379132"/>
          </a:xfrm>
          <a:prstGeom prst="rect">
            <a:avLst/>
          </a:prstGeom>
        </p:spPr>
      </p:pic>
      <p:pic>
        <p:nvPicPr>
          <p:cNvPr id="7" name="Picture 6">
            <a:extLst>
              <a:ext uri="{FF2B5EF4-FFF2-40B4-BE49-F238E27FC236}">
                <a16:creationId xmlns:a16="http://schemas.microsoft.com/office/drawing/2014/main" id="{7794050D-A5E8-59C2-8B44-947365A419B0}"/>
              </a:ext>
            </a:extLst>
          </p:cNvPr>
          <p:cNvPicPr>
            <a:picLocks noChangeAspect="1"/>
          </p:cNvPicPr>
          <p:nvPr/>
        </p:nvPicPr>
        <p:blipFill>
          <a:blip r:embed="rId3"/>
          <a:stretch>
            <a:fillRect/>
          </a:stretch>
        </p:blipFill>
        <p:spPr>
          <a:xfrm>
            <a:off x="10868550" y="878768"/>
            <a:ext cx="1268078" cy="823031"/>
          </a:xfrm>
          <a:prstGeom prst="rect">
            <a:avLst/>
          </a:prstGeom>
        </p:spPr>
      </p:pic>
    </p:spTree>
    <p:extLst>
      <p:ext uri="{BB962C8B-B14F-4D97-AF65-F5344CB8AC3E}">
        <p14:creationId xmlns:p14="http://schemas.microsoft.com/office/powerpoint/2010/main" val="25879378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092F3-25FC-E161-4AF9-0F2B3F9DFCFF}"/>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Verilog Syntax:-</a:t>
            </a:r>
            <a:r>
              <a:rPr lang="en-US" sz="3600" dirty="0"/>
              <a:t> Values &amp; Literals </a:t>
            </a:r>
            <a:endParaRPr lang="en-IN" dirty="0">
              <a:latin typeface="roboto" panose="02000000000000000000" pitchFamily="2" charset="0"/>
              <a:ea typeface="roboto" panose="02000000000000000000" pitchFamily="2" charset="0"/>
              <a:cs typeface="roboto" panose="02000000000000000000" pitchFamily="2" charset="0"/>
            </a:endParaRPr>
          </a:p>
        </p:txBody>
      </p:sp>
      <p:sp>
        <p:nvSpPr>
          <p:cNvPr id="3" name="Content Placeholder 2">
            <a:extLst>
              <a:ext uri="{FF2B5EF4-FFF2-40B4-BE49-F238E27FC236}">
                <a16:creationId xmlns:a16="http://schemas.microsoft.com/office/drawing/2014/main" id="{BEC7FC8A-8C88-0123-02C9-3E97FCFE8B02}"/>
              </a:ext>
            </a:extLst>
          </p:cNvPr>
          <p:cNvSpPr>
            <a:spLocks noGrp="1"/>
          </p:cNvSpPr>
          <p:nvPr>
            <p:ph idx="1"/>
          </p:nvPr>
        </p:nvSpPr>
        <p:spPr>
          <a:xfrm>
            <a:off x="689410" y="2065867"/>
            <a:ext cx="11083489" cy="2048933"/>
          </a:xfrm>
        </p:spPr>
        <p:txBody>
          <a:bodyPr>
            <a:noAutofit/>
          </a:bodyPr>
          <a:lstStyle/>
          <a:p>
            <a:pPr marL="0" indent="0" algn="just">
              <a:buNone/>
            </a:pPr>
            <a:r>
              <a:rPr lang="en-US" sz="1800" dirty="0">
                <a:latin typeface="roboto" panose="02000000000000000000" pitchFamily="2" charset="0"/>
                <a:ea typeface="roboto" panose="02000000000000000000" pitchFamily="2" charset="0"/>
                <a:cs typeface="roboto" panose="02000000000000000000" pitchFamily="2" charset="0"/>
              </a:rPr>
              <a:t>Verilog provides 4 basic values</a:t>
            </a:r>
          </a:p>
          <a:p>
            <a:pPr algn="just">
              <a:buAutoNum type="alphaLcParenR"/>
            </a:pPr>
            <a:r>
              <a:rPr lang="en-US" sz="1800" dirty="0">
                <a:latin typeface="roboto" panose="02000000000000000000" pitchFamily="2" charset="0"/>
                <a:ea typeface="roboto" panose="02000000000000000000" pitchFamily="2" charset="0"/>
                <a:cs typeface="roboto" panose="02000000000000000000" pitchFamily="2" charset="0"/>
              </a:rPr>
              <a:t>0 — logic zero or false condition </a:t>
            </a:r>
          </a:p>
          <a:p>
            <a:pPr algn="just">
              <a:buAutoNum type="alphaLcParenR"/>
            </a:pPr>
            <a:r>
              <a:rPr lang="en-US" sz="1800" dirty="0">
                <a:latin typeface="roboto" panose="02000000000000000000" pitchFamily="2" charset="0"/>
                <a:ea typeface="roboto" panose="02000000000000000000" pitchFamily="2" charset="0"/>
                <a:cs typeface="roboto" panose="02000000000000000000" pitchFamily="2" charset="0"/>
              </a:rPr>
              <a:t>1 — logic one, or true condition </a:t>
            </a:r>
          </a:p>
          <a:p>
            <a:pPr algn="just">
              <a:buAutoNum type="alphaLcParenR"/>
            </a:pPr>
            <a:r>
              <a:rPr lang="en-US" sz="1800" dirty="0">
                <a:latin typeface="roboto" panose="02000000000000000000" pitchFamily="2" charset="0"/>
                <a:ea typeface="roboto" panose="02000000000000000000" pitchFamily="2" charset="0"/>
                <a:cs typeface="roboto" panose="02000000000000000000" pitchFamily="2" charset="0"/>
              </a:rPr>
              <a:t>x</a:t>
            </a:r>
            <a:r>
              <a:rPr lang="en-US" sz="1800" dirty="0">
                <a:solidFill>
                  <a:srgbClr val="00B0F0"/>
                </a:solidFill>
                <a:latin typeface="roboto" panose="02000000000000000000" pitchFamily="2" charset="0"/>
                <a:ea typeface="roboto" panose="02000000000000000000" pitchFamily="2" charset="0"/>
                <a:cs typeface="roboto" panose="02000000000000000000" pitchFamily="2" charset="0"/>
              </a:rPr>
              <a:t> </a:t>
            </a:r>
            <a:r>
              <a:rPr lang="en-US" sz="1800" dirty="0">
                <a:latin typeface="roboto" panose="02000000000000000000" pitchFamily="2" charset="0"/>
                <a:ea typeface="roboto" panose="02000000000000000000" pitchFamily="2" charset="0"/>
                <a:cs typeface="roboto" panose="02000000000000000000" pitchFamily="2" charset="0"/>
              </a:rPr>
              <a:t>— unknown/undefined logic value. Only for physical data types.</a:t>
            </a:r>
          </a:p>
          <a:p>
            <a:pPr algn="just">
              <a:buAutoNum type="alphaLcParenR"/>
            </a:pPr>
            <a:r>
              <a:rPr lang="en-US" sz="1800" dirty="0">
                <a:latin typeface="roboto" panose="02000000000000000000" pitchFamily="2" charset="0"/>
                <a:ea typeface="roboto" panose="02000000000000000000" pitchFamily="2" charset="0"/>
                <a:cs typeface="roboto" panose="02000000000000000000" pitchFamily="2" charset="0"/>
              </a:rPr>
              <a:t>z — high-impedance/floating state. Only for physical data types.</a:t>
            </a:r>
          </a:p>
          <a:p>
            <a:pPr marL="0" indent="0" algn="just">
              <a:buNone/>
            </a:pPr>
            <a:endParaRPr lang="en-US" sz="1800" dirty="0">
              <a:latin typeface="roboto" panose="02000000000000000000" pitchFamily="2" charset="0"/>
              <a:ea typeface="roboto" panose="02000000000000000000" pitchFamily="2" charset="0"/>
              <a:cs typeface="roboto" panose="02000000000000000000" pitchFamily="2" charset="0"/>
            </a:endParaRPr>
          </a:p>
        </p:txBody>
      </p:sp>
      <p:pic>
        <p:nvPicPr>
          <p:cNvPr id="4" name="Picture 3">
            <a:extLst>
              <a:ext uri="{FF2B5EF4-FFF2-40B4-BE49-F238E27FC236}">
                <a16:creationId xmlns:a16="http://schemas.microsoft.com/office/drawing/2014/main" id="{D4367A61-136E-2635-BCD2-27DCF637FE2A}"/>
              </a:ext>
            </a:extLst>
          </p:cNvPr>
          <p:cNvPicPr>
            <a:picLocks noChangeAspect="1"/>
          </p:cNvPicPr>
          <p:nvPr/>
        </p:nvPicPr>
        <p:blipFill>
          <a:blip r:embed="rId2"/>
          <a:stretch>
            <a:fillRect/>
          </a:stretch>
        </p:blipFill>
        <p:spPr>
          <a:xfrm>
            <a:off x="10774794" y="882181"/>
            <a:ext cx="1268078" cy="823031"/>
          </a:xfrm>
          <a:prstGeom prst="rect">
            <a:avLst/>
          </a:prstGeom>
        </p:spPr>
      </p:pic>
    </p:spTree>
    <p:extLst>
      <p:ext uri="{BB962C8B-B14F-4D97-AF65-F5344CB8AC3E}">
        <p14:creationId xmlns:p14="http://schemas.microsoft.com/office/powerpoint/2010/main" val="8604993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092F3-25FC-E161-4AF9-0F2B3F9DFCFF}"/>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Verilog Syntax:-</a:t>
            </a:r>
            <a:r>
              <a:rPr lang="en-US" sz="3600" dirty="0"/>
              <a:t> Values &amp; Literals </a:t>
            </a:r>
            <a:endParaRPr lang="en-IN" dirty="0">
              <a:latin typeface="roboto" panose="02000000000000000000" pitchFamily="2" charset="0"/>
              <a:ea typeface="roboto" panose="02000000000000000000" pitchFamily="2" charset="0"/>
              <a:cs typeface="roboto" panose="02000000000000000000" pitchFamily="2" charset="0"/>
            </a:endParaRPr>
          </a:p>
        </p:txBody>
      </p:sp>
      <p:sp>
        <p:nvSpPr>
          <p:cNvPr id="3" name="Content Placeholder 2">
            <a:extLst>
              <a:ext uri="{FF2B5EF4-FFF2-40B4-BE49-F238E27FC236}">
                <a16:creationId xmlns:a16="http://schemas.microsoft.com/office/drawing/2014/main" id="{BEC7FC8A-8C88-0123-02C9-3E97FCFE8B02}"/>
              </a:ext>
            </a:extLst>
          </p:cNvPr>
          <p:cNvSpPr>
            <a:spLocks noGrp="1"/>
          </p:cNvSpPr>
          <p:nvPr>
            <p:ph idx="1"/>
          </p:nvPr>
        </p:nvSpPr>
        <p:spPr>
          <a:xfrm>
            <a:off x="689410" y="2065867"/>
            <a:ext cx="11083489" cy="4533900"/>
          </a:xfrm>
        </p:spPr>
        <p:txBody>
          <a:bodyPr>
            <a:noAutofit/>
          </a:bodyPr>
          <a:lstStyle/>
          <a:p>
            <a:pPr marL="0" indent="0" algn="just">
              <a:buNone/>
            </a:pPr>
            <a:r>
              <a:rPr lang="en-IN" sz="1800" dirty="0">
                <a:latin typeface="roboto" panose="02000000000000000000" pitchFamily="2" charset="0"/>
                <a:ea typeface="roboto" panose="02000000000000000000" pitchFamily="2" charset="0"/>
                <a:cs typeface="roboto" panose="02000000000000000000" pitchFamily="2" charset="0"/>
              </a:rPr>
              <a:t>Constants in Verilog are expressed in the following format: </a:t>
            </a:r>
          </a:p>
          <a:p>
            <a:pPr marL="0" indent="0" algn="just">
              <a:buNone/>
            </a:pPr>
            <a:r>
              <a:rPr lang="en-IN" sz="1800" dirty="0">
                <a:solidFill>
                  <a:srgbClr val="FFC000"/>
                </a:solidFill>
                <a:latin typeface="roboto" panose="02000000000000000000" pitchFamily="2" charset="0"/>
                <a:ea typeface="roboto" panose="02000000000000000000" pitchFamily="2" charset="0"/>
                <a:cs typeface="roboto" panose="02000000000000000000" pitchFamily="2" charset="0"/>
              </a:rPr>
              <a:t>width</a:t>
            </a:r>
            <a:r>
              <a:rPr lang="en-IN" sz="1800" dirty="0">
                <a:latin typeface="roboto" panose="02000000000000000000" pitchFamily="2" charset="0"/>
                <a:ea typeface="roboto" panose="02000000000000000000" pitchFamily="2" charset="0"/>
                <a:cs typeface="roboto" panose="02000000000000000000" pitchFamily="2" charset="0"/>
              </a:rPr>
              <a:t> '</a:t>
            </a:r>
            <a:r>
              <a:rPr lang="en-IN" sz="1800" dirty="0">
                <a:solidFill>
                  <a:srgbClr val="00B050"/>
                </a:solidFill>
                <a:latin typeface="roboto" panose="02000000000000000000" pitchFamily="2" charset="0"/>
                <a:ea typeface="roboto" panose="02000000000000000000" pitchFamily="2" charset="0"/>
                <a:cs typeface="roboto" panose="02000000000000000000" pitchFamily="2" charset="0"/>
              </a:rPr>
              <a:t>radix</a:t>
            </a:r>
            <a:r>
              <a:rPr lang="en-IN" sz="1800" dirty="0">
                <a:latin typeface="roboto" panose="02000000000000000000" pitchFamily="2" charset="0"/>
                <a:ea typeface="roboto" panose="02000000000000000000" pitchFamily="2" charset="0"/>
                <a:cs typeface="roboto" panose="02000000000000000000" pitchFamily="2" charset="0"/>
              </a:rPr>
              <a:t> </a:t>
            </a:r>
            <a:r>
              <a:rPr lang="en-IN" sz="1800" dirty="0">
                <a:solidFill>
                  <a:srgbClr val="00B0F0"/>
                </a:solidFill>
                <a:latin typeface="roboto" panose="02000000000000000000" pitchFamily="2" charset="0"/>
                <a:ea typeface="roboto" panose="02000000000000000000" pitchFamily="2" charset="0"/>
                <a:cs typeface="roboto" panose="02000000000000000000" pitchFamily="2" charset="0"/>
              </a:rPr>
              <a:t>value</a:t>
            </a:r>
            <a:r>
              <a:rPr lang="en-IN" sz="1800" dirty="0">
                <a:latin typeface="roboto" panose="02000000000000000000" pitchFamily="2" charset="0"/>
                <a:ea typeface="roboto" panose="02000000000000000000" pitchFamily="2" charset="0"/>
                <a:cs typeface="roboto" panose="02000000000000000000" pitchFamily="2" charset="0"/>
              </a:rPr>
              <a:t> </a:t>
            </a:r>
          </a:p>
          <a:p>
            <a:pPr marL="0" indent="0" algn="just">
              <a:buNone/>
            </a:pPr>
            <a:r>
              <a:rPr lang="en-IN" sz="1800" dirty="0">
                <a:latin typeface="roboto" panose="02000000000000000000" pitchFamily="2" charset="0"/>
                <a:ea typeface="roboto" panose="02000000000000000000" pitchFamily="2" charset="0"/>
                <a:cs typeface="roboto" panose="02000000000000000000" pitchFamily="2" charset="0"/>
              </a:rPr>
              <a:t>width — Expressed in decimal integer. Optional, default is inferred from value. </a:t>
            </a:r>
          </a:p>
          <a:p>
            <a:pPr marL="0" indent="0" algn="just">
              <a:buNone/>
            </a:pPr>
            <a:r>
              <a:rPr lang="en-IN" sz="1800" dirty="0">
                <a:latin typeface="roboto" panose="02000000000000000000" pitchFamily="2" charset="0"/>
                <a:ea typeface="roboto" panose="02000000000000000000" pitchFamily="2" charset="0"/>
                <a:cs typeface="roboto" panose="02000000000000000000" pitchFamily="2" charset="0"/>
              </a:rPr>
              <a:t>'radix — Binary(b), octal(o), decimal(d), or hexadecimal(h). Optional, default is decimal. </a:t>
            </a:r>
          </a:p>
          <a:p>
            <a:pPr marL="0" indent="0" algn="just">
              <a:buNone/>
            </a:pPr>
            <a:r>
              <a:rPr lang="en-IN" sz="1800" dirty="0">
                <a:latin typeface="roboto" panose="02000000000000000000" pitchFamily="2" charset="0"/>
                <a:ea typeface="roboto" panose="02000000000000000000" pitchFamily="2" charset="0"/>
                <a:cs typeface="roboto" panose="02000000000000000000" pitchFamily="2" charset="0"/>
              </a:rPr>
              <a:t>value — Any combination of the 4 basic values can be digits for radix octal, decimal or hexadecimal</a:t>
            </a:r>
          </a:p>
          <a:p>
            <a:pPr marL="0" indent="0" algn="just">
              <a:lnSpc>
                <a:spcPct val="150000"/>
              </a:lnSpc>
              <a:buNone/>
            </a:pPr>
            <a:r>
              <a:rPr lang="en-IN" sz="1800" dirty="0">
                <a:latin typeface="roboto" panose="02000000000000000000" pitchFamily="2" charset="0"/>
                <a:ea typeface="roboto" panose="02000000000000000000" pitchFamily="2" charset="0"/>
                <a:cs typeface="roboto" panose="02000000000000000000" pitchFamily="2" charset="0"/>
              </a:rPr>
              <a:t>Example:-</a:t>
            </a:r>
            <a:r>
              <a:rPr lang="en-US" sz="1800" dirty="0">
                <a:latin typeface="roboto" panose="02000000000000000000" pitchFamily="2" charset="0"/>
                <a:ea typeface="roboto" panose="02000000000000000000" pitchFamily="2" charset="0"/>
                <a:cs typeface="roboto" panose="02000000000000000000" pitchFamily="2" charset="0"/>
              </a:rPr>
              <a:t> </a:t>
            </a:r>
            <a:r>
              <a:rPr lang="en-US" sz="1800" dirty="0">
                <a:solidFill>
                  <a:srgbClr val="FFC000"/>
                </a:solidFill>
                <a:latin typeface="roboto" panose="02000000000000000000" pitchFamily="2" charset="0"/>
                <a:ea typeface="roboto" panose="02000000000000000000" pitchFamily="2" charset="0"/>
                <a:cs typeface="roboto" panose="02000000000000000000" pitchFamily="2" charset="0"/>
              </a:rPr>
              <a:t>4'b1011 // 4-bit binary of value 1011</a:t>
            </a:r>
            <a:r>
              <a:rPr lang="en-US" sz="1800" dirty="0">
                <a:latin typeface="roboto" panose="02000000000000000000" pitchFamily="2" charset="0"/>
                <a:ea typeface="roboto" panose="02000000000000000000" pitchFamily="2" charset="0"/>
                <a:cs typeface="roboto" panose="02000000000000000000" pitchFamily="2" charset="0"/>
              </a:rPr>
              <a:t>, </a:t>
            </a:r>
            <a:r>
              <a:rPr lang="en-US" sz="1800" dirty="0">
                <a:solidFill>
                  <a:srgbClr val="00B050"/>
                </a:solidFill>
                <a:latin typeface="roboto" panose="02000000000000000000" pitchFamily="2" charset="0"/>
                <a:ea typeface="roboto" panose="02000000000000000000" pitchFamily="2" charset="0"/>
                <a:cs typeface="roboto" panose="02000000000000000000" pitchFamily="2" charset="0"/>
              </a:rPr>
              <a:t>3'b111 // 3-bit binary of value 111</a:t>
            </a:r>
            <a:r>
              <a:rPr lang="en-US" sz="1800" dirty="0">
                <a:latin typeface="roboto" panose="02000000000000000000" pitchFamily="2" charset="0"/>
                <a:ea typeface="roboto" panose="02000000000000000000" pitchFamily="2" charset="0"/>
                <a:cs typeface="roboto" panose="02000000000000000000" pitchFamily="2" charset="0"/>
              </a:rPr>
              <a:t>, </a:t>
            </a:r>
            <a:r>
              <a:rPr lang="en-US" sz="1800" dirty="0">
                <a:solidFill>
                  <a:srgbClr val="FFC000"/>
                </a:solidFill>
                <a:latin typeface="roboto" panose="02000000000000000000" pitchFamily="2" charset="0"/>
                <a:ea typeface="roboto" panose="02000000000000000000" pitchFamily="2" charset="0"/>
                <a:cs typeface="roboto" panose="02000000000000000000" pitchFamily="2" charset="0"/>
              </a:rPr>
              <a:t>2’b01 // 2-bit binary of value </a:t>
            </a:r>
            <a:r>
              <a:rPr lang="en-US" sz="1800" dirty="0">
                <a:solidFill>
                  <a:srgbClr val="00B0F0"/>
                </a:solidFill>
                <a:latin typeface="roboto" panose="02000000000000000000" pitchFamily="2" charset="0"/>
                <a:ea typeface="roboto" panose="02000000000000000000" pitchFamily="2" charset="0"/>
                <a:cs typeface="roboto" panose="02000000000000000000" pitchFamily="2" charset="0"/>
              </a:rPr>
              <a:t>01,1’b1 // 1-bit binary of value 1 </a:t>
            </a:r>
          </a:p>
        </p:txBody>
      </p:sp>
      <p:sp>
        <p:nvSpPr>
          <p:cNvPr id="4" name="TextBox 3">
            <a:extLst>
              <a:ext uri="{FF2B5EF4-FFF2-40B4-BE49-F238E27FC236}">
                <a16:creationId xmlns:a16="http://schemas.microsoft.com/office/drawing/2014/main" id="{F9D623EA-7DBC-7FA6-6D15-BCC536F90966}"/>
              </a:ext>
            </a:extLst>
          </p:cNvPr>
          <p:cNvSpPr txBox="1"/>
          <p:nvPr/>
        </p:nvSpPr>
        <p:spPr>
          <a:xfrm>
            <a:off x="10870500" y="935520"/>
            <a:ext cx="1116011" cy="707886"/>
          </a:xfrm>
          <a:prstGeom prst="rect">
            <a:avLst/>
          </a:prstGeom>
          <a:noFill/>
        </p:spPr>
        <p:txBody>
          <a:bodyPr wrap="none" rtlCol="0">
            <a:spAutoFit/>
          </a:bodyPr>
          <a:lstStyle/>
          <a:p>
            <a:pPr algn="ctr"/>
            <a:r>
              <a:rPr lang="en-IN" sz="2400" b="1" dirty="0">
                <a:solidFill>
                  <a:schemeClr val="bg1"/>
                </a:solidFill>
                <a:latin typeface="roboto" panose="02000000000000000000" pitchFamily="2" charset="0"/>
                <a:ea typeface="roboto" panose="02000000000000000000" pitchFamily="2" charset="0"/>
                <a:cs typeface="roboto" panose="02000000000000000000" pitchFamily="2" charset="0"/>
              </a:rPr>
              <a:t>DAY-1</a:t>
            </a:r>
          </a:p>
          <a:p>
            <a:pPr algn="ctr"/>
            <a:r>
              <a:rPr lang="en-IN" sz="1600" b="1" dirty="0">
                <a:solidFill>
                  <a:schemeClr val="bg1"/>
                </a:solidFill>
                <a:latin typeface="roboto" panose="02000000000000000000" pitchFamily="2" charset="0"/>
                <a:ea typeface="roboto" panose="02000000000000000000" pitchFamily="2" charset="0"/>
                <a:cs typeface="roboto" panose="02000000000000000000" pitchFamily="2" charset="0"/>
              </a:rPr>
              <a:t>Session-II</a:t>
            </a:r>
          </a:p>
        </p:txBody>
      </p:sp>
    </p:spTree>
    <p:extLst>
      <p:ext uri="{BB962C8B-B14F-4D97-AF65-F5344CB8AC3E}">
        <p14:creationId xmlns:p14="http://schemas.microsoft.com/office/powerpoint/2010/main" val="37463787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092F3-25FC-E161-4AF9-0F2B3F9DFCFF}"/>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Verilog Syntax:-</a:t>
            </a:r>
            <a:r>
              <a:rPr lang="en-IN" dirty="0"/>
              <a:t>Data Types</a:t>
            </a:r>
            <a:endParaRPr lang="en-IN" dirty="0">
              <a:latin typeface="roboto" panose="02000000000000000000" pitchFamily="2" charset="0"/>
              <a:ea typeface="roboto" panose="02000000000000000000" pitchFamily="2" charset="0"/>
              <a:cs typeface="roboto" panose="02000000000000000000" pitchFamily="2" charset="0"/>
            </a:endParaRPr>
          </a:p>
        </p:txBody>
      </p:sp>
      <p:sp>
        <p:nvSpPr>
          <p:cNvPr id="3" name="Content Placeholder 2">
            <a:extLst>
              <a:ext uri="{FF2B5EF4-FFF2-40B4-BE49-F238E27FC236}">
                <a16:creationId xmlns:a16="http://schemas.microsoft.com/office/drawing/2014/main" id="{BEC7FC8A-8C88-0123-02C9-3E97FCFE8B02}"/>
              </a:ext>
            </a:extLst>
          </p:cNvPr>
          <p:cNvSpPr>
            <a:spLocks noGrp="1"/>
          </p:cNvSpPr>
          <p:nvPr>
            <p:ph idx="1"/>
          </p:nvPr>
        </p:nvSpPr>
        <p:spPr>
          <a:xfrm>
            <a:off x="689411" y="2065867"/>
            <a:ext cx="10813178" cy="3860800"/>
          </a:xfrm>
        </p:spPr>
        <p:txBody>
          <a:bodyPr>
            <a:normAutofit/>
          </a:bodyPr>
          <a:lstStyle/>
          <a:p>
            <a:pPr marL="0" indent="0" algn="just">
              <a:lnSpc>
                <a:spcPct val="150000"/>
              </a:lnSpc>
              <a:buNone/>
            </a:pPr>
            <a:r>
              <a:rPr lang="en-US" sz="1800" dirty="0">
                <a:latin typeface="roboto" panose="02000000000000000000" pitchFamily="2" charset="0"/>
                <a:ea typeface="roboto" panose="02000000000000000000" pitchFamily="2" charset="0"/>
                <a:cs typeface="roboto" panose="02000000000000000000" pitchFamily="2" charset="0"/>
              </a:rPr>
              <a:t>There are 2 groups of data types in Verilog, namely physical and abstract.</a:t>
            </a:r>
          </a:p>
          <a:p>
            <a:pPr marL="342900" indent="-342900" algn="just">
              <a:lnSpc>
                <a:spcPct val="150000"/>
              </a:lnSpc>
              <a:buAutoNum type="alphaLcParenR"/>
            </a:pPr>
            <a:r>
              <a:rPr lang="en-IN" sz="1800" b="1" dirty="0">
                <a:solidFill>
                  <a:schemeClr val="bg1"/>
                </a:solidFill>
                <a:latin typeface="roboto" panose="02000000000000000000" pitchFamily="2" charset="0"/>
                <a:ea typeface="roboto" panose="02000000000000000000" pitchFamily="2" charset="0"/>
                <a:cs typeface="roboto" panose="02000000000000000000" pitchFamily="2" charset="0"/>
              </a:rPr>
              <a:t>Physical data type:- </a:t>
            </a:r>
          </a:p>
          <a:p>
            <a:pPr lvl="1" algn="just">
              <a:lnSpc>
                <a:spcPct val="150000"/>
              </a:lnSpc>
              <a:buFont typeface="Wingdings" panose="05000000000000000000" pitchFamily="2" charset="2"/>
              <a:buChar char="Ø"/>
            </a:pPr>
            <a:r>
              <a:rPr lang="en-IN" sz="1800" dirty="0">
                <a:latin typeface="roboto" panose="02000000000000000000" pitchFamily="2" charset="0"/>
                <a:ea typeface="roboto" panose="02000000000000000000" pitchFamily="2" charset="0"/>
                <a:cs typeface="roboto" panose="02000000000000000000" pitchFamily="2" charset="0"/>
              </a:rPr>
              <a:t>Net (</a:t>
            </a:r>
            <a:r>
              <a:rPr lang="en-IN" sz="1800" dirty="0">
                <a:solidFill>
                  <a:srgbClr val="FFC000"/>
                </a:solidFill>
                <a:latin typeface="roboto" panose="02000000000000000000" pitchFamily="2" charset="0"/>
                <a:ea typeface="roboto" panose="02000000000000000000" pitchFamily="2" charset="0"/>
                <a:cs typeface="roboto" panose="02000000000000000000" pitchFamily="2" charset="0"/>
              </a:rPr>
              <a:t>wire</a:t>
            </a:r>
            <a:r>
              <a:rPr lang="en-IN" sz="1800" dirty="0">
                <a:latin typeface="roboto" panose="02000000000000000000" pitchFamily="2" charset="0"/>
                <a:ea typeface="roboto" panose="02000000000000000000" pitchFamily="2" charset="0"/>
                <a:cs typeface="roboto" panose="02000000000000000000" pitchFamily="2" charset="0"/>
              </a:rPr>
              <a:t>, wand, wor, tri, triand, trior).</a:t>
            </a:r>
            <a:r>
              <a:rPr lang="en-US" sz="1800" dirty="0">
                <a:latin typeface="roboto" panose="02000000000000000000" pitchFamily="2" charset="0"/>
                <a:ea typeface="roboto" panose="02000000000000000000" pitchFamily="2" charset="0"/>
                <a:cs typeface="roboto" panose="02000000000000000000" pitchFamily="2" charset="0"/>
              </a:rPr>
              <a:t> </a:t>
            </a:r>
            <a:r>
              <a:rPr lang="en-US" sz="1800" dirty="0">
                <a:solidFill>
                  <a:srgbClr val="FFC000"/>
                </a:solidFill>
                <a:latin typeface="roboto" panose="02000000000000000000" pitchFamily="2" charset="0"/>
                <a:ea typeface="roboto" panose="02000000000000000000" pitchFamily="2" charset="0"/>
                <a:cs typeface="roboto" panose="02000000000000000000" pitchFamily="2" charset="0"/>
              </a:rPr>
              <a:t>Net is the connection between ports of modules within a higher module</a:t>
            </a:r>
            <a:r>
              <a:rPr lang="en-US" sz="1800" dirty="0">
                <a:latin typeface="roboto" panose="02000000000000000000" pitchFamily="2" charset="0"/>
                <a:ea typeface="roboto" panose="02000000000000000000" pitchFamily="2" charset="0"/>
                <a:cs typeface="roboto" panose="02000000000000000000" pitchFamily="2" charset="0"/>
              </a:rPr>
              <a:t>.</a:t>
            </a:r>
            <a:r>
              <a:rPr lang="en-IN" sz="1800" dirty="0">
                <a:latin typeface="roboto" panose="02000000000000000000" pitchFamily="2" charset="0"/>
                <a:ea typeface="roboto" panose="02000000000000000000" pitchFamily="2" charset="0"/>
                <a:cs typeface="roboto" panose="02000000000000000000" pitchFamily="2" charset="0"/>
              </a:rPr>
              <a:t> Default value is z. Used mainly in structural modelling.</a:t>
            </a:r>
          </a:p>
          <a:p>
            <a:pPr lvl="1" algn="just">
              <a:lnSpc>
                <a:spcPct val="150000"/>
              </a:lnSpc>
              <a:buFont typeface="Wingdings" panose="05000000000000000000" pitchFamily="2" charset="2"/>
              <a:buChar char="Ø"/>
            </a:pPr>
            <a:r>
              <a:rPr lang="en-IN" sz="1800" dirty="0">
                <a:latin typeface="roboto" panose="02000000000000000000" pitchFamily="2" charset="0"/>
                <a:ea typeface="roboto" panose="02000000000000000000" pitchFamily="2" charset="0"/>
                <a:cs typeface="roboto" panose="02000000000000000000" pitchFamily="2" charset="0"/>
              </a:rPr>
              <a:t> Register (</a:t>
            </a:r>
            <a:r>
              <a:rPr lang="en-IN" sz="1800" dirty="0">
                <a:solidFill>
                  <a:srgbClr val="FFC000"/>
                </a:solidFill>
                <a:latin typeface="roboto" panose="02000000000000000000" pitchFamily="2" charset="0"/>
                <a:ea typeface="roboto" panose="02000000000000000000" pitchFamily="2" charset="0"/>
                <a:cs typeface="roboto" panose="02000000000000000000" pitchFamily="2" charset="0"/>
              </a:rPr>
              <a:t>reg</a:t>
            </a:r>
            <a:r>
              <a:rPr lang="en-IN" sz="1800" dirty="0">
                <a:latin typeface="roboto" panose="02000000000000000000" pitchFamily="2" charset="0"/>
                <a:ea typeface="roboto" panose="02000000000000000000" pitchFamily="2" charset="0"/>
                <a:cs typeface="roboto" panose="02000000000000000000" pitchFamily="2" charset="0"/>
              </a:rPr>
              <a:t>). </a:t>
            </a:r>
            <a:r>
              <a:rPr lang="en-US" sz="1800" dirty="0">
                <a:solidFill>
                  <a:srgbClr val="FFC000"/>
                </a:solidFill>
                <a:latin typeface="roboto" panose="02000000000000000000" pitchFamily="2" charset="0"/>
                <a:ea typeface="roboto" panose="02000000000000000000" pitchFamily="2" charset="0"/>
                <a:cs typeface="roboto" panose="02000000000000000000" pitchFamily="2" charset="0"/>
              </a:rPr>
              <a:t>Register is the storage that retains (remembers) the value last assigned to it, therefore, unlike wire, it needs not to be continuously driven</a:t>
            </a:r>
            <a:r>
              <a:rPr lang="en-US" sz="1800" dirty="0">
                <a:latin typeface="roboto" panose="02000000000000000000" pitchFamily="2" charset="0"/>
                <a:ea typeface="roboto" panose="02000000000000000000" pitchFamily="2" charset="0"/>
                <a:cs typeface="roboto" panose="02000000000000000000" pitchFamily="2" charset="0"/>
              </a:rPr>
              <a:t>. </a:t>
            </a:r>
            <a:r>
              <a:rPr lang="en-IN" sz="1800" dirty="0">
                <a:latin typeface="roboto" panose="02000000000000000000" pitchFamily="2" charset="0"/>
                <a:ea typeface="roboto" panose="02000000000000000000" pitchFamily="2" charset="0"/>
                <a:cs typeface="roboto" panose="02000000000000000000" pitchFamily="2" charset="0"/>
              </a:rPr>
              <a:t>Default value is </a:t>
            </a:r>
            <a:r>
              <a:rPr lang="en-IN" sz="1800" dirty="0">
                <a:solidFill>
                  <a:srgbClr val="FFC000"/>
                </a:solidFill>
                <a:latin typeface="roboto" panose="02000000000000000000" pitchFamily="2" charset="0"/>
                <a:ea typeface="roboto" panose="02000000000000000000" pitchFamily="2" charset="0"/>
                <a:cs typeface="roboto" panose="02000000000000000000" pitchFamily="2" charset="0"/>
              </a:rPr>
              <a:t>x</a:t>
            </a:r>
            <a:r>
              <a:rPr lang="en-IN" sz="1800" dirty="0">
                <a:latin typeface="roboto" panose="02000000000000000000" pitchFamily="2" charset="0"/>
                <a:ea typeface="roboto" panose="02000000000000000000" pitchFamily="2" charset="0"/>
                <a:cs typeface="roboto" panose="02000000000000000000" pitchFamily="2" charset="0"/>
              </a:rPr>
              <a:t>. Used in dataflow/RTL and behavioural modelling. </a:t>
            </a:r>
          </a:p>
          <a:p>
            <a:pPr lvl="1" algn="just">
              <a:lnSpc>
                <a:spcPct val="150000"/>
              </a:lnSpc>
              <a:buFont typeface="Wingdings" panose="05000000000000000000" pitchFamily="2" charset="2"/>
              <a:buChar char="Ø"/>
            </a:pPr>
            <a:r>
              <a:rPr lang="en-IN" sz="1800" dirty="0">
                <a:latin typeface="roboto" panose="02000000000000000000" pitchFamily="2" charset="0"/>
                <a:ea typeface="roboto" panose="02000000000000000000" pitchFamily="2" charset="0"/>
                <a:cs typeface="roboto" panose="02000000000000000000" pitchFamily="2" charset="0"/>
              </a:rPr>
              <a:t>Charge storage node (</a:t>
            </a:r>
            <a:r>
              <a:rPr lang="en-IN" sz="1800" dirty="0" err="1">
                <a:latin typeface="roboto" panose="02000000000000000000" pitchFamily="2" charset="0"/>
                <a:ea typeface="roboto" panose="02000000000000000000" pitchFamily="2" charset="0"/>
                <a:cs typeface="roboto" panose="02000000000000000000" pitchFamily="2" charset="0"/>
              </a:rPr>
              <a:t>trireg</a:t>
            </a:r>
            <a:r>
              <a:rPr lang="en-IN" sz="1800" dirty="0">
                <a:latin typeface="roboto" panose="02000000000000000000" pitchFamily="2" charset="0"/>
                <a:ea typeface="roboto" panose="02000000000000000000" pitchFamily="2" charset="0"/>
                <a:cs typeface="roboto" panose="02000000000000000000" pitchFamily="2" charset="0"/>
              </a:rPr>
              <a:t>). Default value is </a:t>
            </a:r>
            <a:r>
              <a:rPr lang="en-IN" sz="1800" dirty="0">
                <a:solidFill>
                  <a:srgbClr val="FFC000"/>
                </a:solidFill>
                <a:latin typeface="roboto" panose="02000000000000000000" pitchFamily="2" charset="0"/>
                <a:ea typeface="roboto" panose="02000000000000000000" pitchFamily="2" charset="0"/>
                <a:cs typeface="roboto" panose="02000000000000000000" pitchFamily="2" charset="0"/>
              </a:rPr>
              <a:t>x</a:t>
            </a:r>
            <a:r>
              <a:rPr lang="en-IN" sz="1800" dirty="0">
                <a:latin typeface="roboto" panose="02000000000000000000" pitchFamily="2" charset="0"/>
                <a:ea typeface="roboto" panose="02000000000000000000" pitchFamily="2" charset="0"/>
                <a:cs typeface="roboto" panose="02000000000000000000" pitchFamily="2" charset="0"/>
              </a:rPr>
              <a:t>. Used in gate-level and switchlevel modelings. </a:t>
            </a:r>
          </a:p>
          <a:p>
            <a:pPr marL="0" indent="0" algn="just">
              <a:lnSpc>
                <a:spcPct val="150000"/>
              </a:lnSpc>
              <a:buNone/>
            </a:pPr>
            <a:endParaRPr lang="en-US" sz="1600" dirty="0">
              <a:latin typeface="roboto" panose="02000000000000000000" pitchFamily="2" charset="0"/>
              <a:ea typeface="roboto" panose="02000000000000000000" pitchFamily="2" charset="0"/>
              <a:cs typeface="roboto" panose="02000000000000000000" pitchFamily="2" charset="0"/>
            </a:endParaRPr>
          </a:p>
        </p:txBody>
      </p:sp>
      <p:sp>
        <p:nvSpPr>
          <p:cNvPr id="4" name="TextBox 3">
            <a:extLst>
              <a:ext uri="{FF2B5EF4-FFF2-40B4-BE49-F238E27FC236}">
                <a16:creationId xmlns:a16="http://schemas.microsoft.com/office/drawing/2014/main" id="{072D2E9D-487C-129B-FBE8-203BC0DFF024}"/>
              </a:ext>
            </a:extLst>
          </p:cNvPr>
          <p:cNvSpPr txBox="1"/>
          <p:nvPr/>
        </p:nvSpPr>
        <p:spPr>
          <a:xfrm>
            <a:off x="10870500" y="935520"/>
            <a:ext cx="1116011" cy="707886"/>
          </a:xfrm>
          <a:prstGeom prst="rect">
            <a:avLst/>
          </a:prstGeom>
          <a:noFill/>
        </p:spPr>
        <p:txBody>
          <a:bodyPr wrap="none" rtlCol="0">
            <a:spAutoFit/>
          </a:bodyPr>
          <a:lstStyle/>
          <a:p>
            <a:pPr algn="ctr"/>
            <a:r>
              <a:rPr lang="en-IN" sz="2400" b="1" dirty="0">
                <a:solidFill>
                  <a:schemeClr val="bg1"/>
                </a:solidFill>
                <a:latin typeface="roboto" panose="02000000000000000000" pitchFamily="2" charset="0"/>
                <a:ea typeface="roboto" panose="02000000000000000000" pitchFamily="2" charset="0"/>
                <a:cs typeface="roboto" panose="02000000000000000000" pitchFamily="2" charset="0"/>
              </a:rPr>
              <a:t>DAY-1</a:t>
            </a:r>
          </a:p>
          <a:p>
            <a:pPr algn="ctr"/>
            <a:r>
              <a:rPr lang="en-IN" sz="1600" b="1" dirty="0">
                <a:solidFill>
                  <a:schemeClr val="bg1"/>
                </a:solidFill>
                <a:latin typeface="roboto" panose="02000000000000000000" pitchFamily="2" charset="0"/>
                <a:ea typeface="roboto" panose="02000000000000000000" pitchFamily="2" charset="0"/>
                <a:cs typeface="roboto" panose="02000000000000000000" pitchFamily="2" charset="0"/>
              </a:rPr>
              <a:t>Session-II</a:t>
            </a:r>
          </a:p>
        </p:txBody>
      </p:sp>
    </p:spTree>
    <p:extLst>
      <p:ext uri="{BB962C8B-B14F-4D97-AF65-F5344CB8AC3E}">
        <p14:creationId xmlns:p14="http://schemas.microsoft.com/office/powerpoint/2010/main" val="19478453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092F3-25FC-E161-4AF9-0F2B3F9DFCFF}"/>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Verilog Syntax:-</a:t>
            </a:r>
            <a:r>
              <a:rPr lang="en-IN" dirty="0"/>
              <a:t>Data Types</a:t>
            </a:r>
            <a:endParaRPr lang="en-IN" dirty="0">
              <a:latin typeface="roboto" panose="02000000000000000000" pitchFamily="2" charset="0"/>
              <a:ea typeface="roboto" panose="02000000000000000000" pitchFamily="2" charset="0"/>
              <a:cs typeface="roboto" panose="02000000000000000000" pitchFamily="2" charset="0"/>
            </a:endParaRPr>
          </a:p>
        </p:txBody>
      </p:sp>
      <p:sp>
        <p:nvSpPr>
          <p:cNvPr id="3" name="Content Placeholder 2">
            <a:extLst>
              <a:ext uri="{FF2B5EF4-FFF2-40B4-BE49-F238E27FC236}">
                <a16:creationId xmlns:a16="http://schemas.microsoft.com/office/drawing/2014/main" id="{BEC7FC8A-8C88-0123-02C9-3E97FCFE8B02}"/>
              </a:ext>
            </a:extLst>
          </p:cNvPr>
          <p:cNvSpPr>
            <a:spLocks noGrp="1"/>
          </p:cNvSpPr>
          <p:nvPr>
            <p:ph idx="1"/>
          </p:nvPr>
        </p:nvSpPr>
        <p:spPr>
          <a:xfrm>
            <a:off x="689411" y="2065867"/>
            <a:ext cx="10813178" cy="3653366"/>
          </a:xfrm>
        </p:spPr>
        <p:txBody>
          <a:bodyPr>
            <a:normAutofit/>
          </a:bodyPr>
          <a:lstStyle/>
          <a:p>
            <a:pPr marL="0" indent="0" algn="just">
              <a:lnSpc>
                <a:spcPct val="150000"/>
              </a:lnSpc>
              <a:buNone/>
            </a:pPr>
            <a:r>
              <a:rPr lang="en-US" sz="1800" dirty="0">
                <a:latin typeface="roboto" panose="02000000000000000000" pitchFamily="2" charset="0"/>
                <a:ea typeface="roboto" panose="02000000000000000000" pitchFamily="2" charset="0"/>
                <a:cs typeface="roboto" panose="02000000000000000000" pitchFamily="2" charset="0"/>
              </a:rPr>
              <a:t>There are 2 groups of data types in Verilog, namely physical and abstract.</a:t>
            </a:r>
          </a:p>
          <a:p>
            <a:pPr marL="0" indent="0" algn="just">
              <a:lnSpc>
                <a:spcPct val="150000"/>
              </a:lnSpc>
              <a:buNone/>
            </a:pPr>
            <a:r>
              <a:rPr lang="en-IN" sz="1800" b="1" dirty="0">
                <a:solidFill>
                  <a:schemeClr val="bg1"/>
                </a:solidFill>
                <a:latin typeface="roboto" panose="02000000000000000000" pitchFamily="2" charset="0"/>
                <a:ea typeface="roboto" panose="02000000000000000000" pitchFamily="2" charset="0"/>
                <a:cs typeface="roboto" panose="02000000000000000000" pitchFamily="2" charset="0"/>
              </a:rPr>
              <a:t>b) Abstract data type:- </a:t>
            </a:r>
            <a:r>
              <a:rPr lang="en-IN" sz="1800" dirty="0">
                <a:latin typeface="roboto" panose="02000000000000000000" pitchFamily="2" charset="0"/>
                <a:ea typeface="roboto" panose="02000000000000000000" pitchFamily="2" charset="0"/>
                <a:cs typeface="roboto" panose="02000000000000000000" pitchFamily="2" charset="0"/>
              </a:rPr>
              <a:t>used only in behavioural modelling. </a:t>
            </a:r>
          </a:p>
          <a:p>
            <a:pPr lvl="1" algn="just">
              <a:lnSpc>
                <a:spcPct val="150000"/>
              </a:lnSpc>
              <a:buFont typeface="Wingdings" panose="05000000000000000000" pitchFamily="2" charset="2"/>
              <a:buChar char="Ø"/>
            </a:pPr>
            <a:r>
              <a:rPr lang="en-IN" sz="1800" dirty="0">
                <a:latin typeface="roboto" panose="02000000000000000000" pitchFamily="2" charset="0"/>
                <a:ea typeface="roboto" panose="02000000000000000000" pitchFamily="2" charset="0"/>
                <a:cs typeface="roboto" panose="02000000000000000000" pitchFamily="2" charset="0"/>
              </a:rPr>
              <a:t> Integer (integer) stores 32-bit signed quantity. •</a:t>
            </a:r>
          </a:p>
          <a:p>
            <a:pPr lvl="1" algn="just">
              <a:lnSpc>
                <a:spcPct val="150000"/>
              </a:lnSpc>
              <a:buFont typeface="Wingdings" panose="05000000000000000000" pitchFamily="2" charset="2"/>
              <a:buChar char="Ø"/>
            </a:pPr>
            <a:r>
              <a:rPr lang="en-IN" sz="1800" dirty="0">
                <a:latin typeface="roboto" panose="02000000000000000000" pitchFamily="2" charset="0"/>
                <a:ea typeface="roboto" panose="02000000000000000000" pitchFamily="2" charset="0"/>
                <a:cs typeface="roboto" panose="02000000000000000000" pitchFamily="2" charset="0"/>
              </a:rPr>
              <a:t>Time (time) stores 64-bit unsigned quantity from system task </a:t>
            </a:r>
            <a:r>
              <a:rPr lang="en-IN" sz="1800" dirty="0">
                <a:solidFill>
                  <a:srgbClr val="FFC000"/>
                </a:solidFill>
                <a:latin typeface="roboto" panose="02000000000000000000" pitchFamily="2" charset="0"/>
                <a:ea typeface="roboto" panose="02000000000000000000" pitchFamily="2" charset="0"/>
                <a:cs typeface="roboto" panose="02000000000000000000" pitchFamily="2" charset="0"/>
              </a:rPr>
              <a:t>$time</a:t>
            </a:r>
            <a:r>
              <a:rPr lang="en-IN" sz="1800" dirty="0">
                <a:latin typeface="roboto" panose="02000000000000000000" pitchFamily="2" charset="0"/>
                <a:ea typeface="roboto" panose="02000000000000000000" pitchFamily="2" charset="0"/>
                <a:cs typeface="roboto" panose="02000000000000000000" pitchFamily="2" charset="0"/>
              </a:rPr>
              <a:t>. </a:t>
            </a:r>
          </a:p>
          <a:p>
            <a:pPr lvl="1" algn="just">
              <a:lnSpc>
                <a:spcPct val="150000"/>
              </a:lnSpc>
              <a:buFont typeface="Wingdings" panose="05000000000000000000" pitchFamily="2" charset="2"/>
              <a:buChar char="Ø"/>
            </a:pPr>
            <a:r>
              <a:rPr lang="en-IN" sz="1800" dirty="0">
                <a:latin typeface="roboto" panose="02000000000000000000" pitchFamily="2" charset="0"/>
                <a:ea typeface="roboto" panose="02000000000000000000" pitchFamily="2" charset="0"/>
                <a:cs typeface="roboto" panose="02000000000000000000" pitchFamily="2" charset="0"/>
              </a:rPr>
              <a:t> Real (real) stores floating-point quantity. •</a:t>
            </a:r>
          </a:p>
          <a:p>
            <a:pPr lvl="1" algn="just">
              <a:lnSpc>
                <a:spcPct val="150000"/>
              </a:lnSpc>
              <a:buFont typeface="Wingdings" panose="05000000000000000000" pitchFamily="2" charset="2"/>
              <a:buChar char="Ø"/>
            </a:pPr>
            <a:r>
              <a:rPr lang="en-IN" sz="1800" dirty="0">
                <a:latin typeface="roboto" panose="02000000000000000000" pitchFamily="2" charset="0"/>
                <a:ea typeface="roboto" panose="02000000000000000000" pitchFamily="2" charset="0"/>
                <a:cs typeface="roboto" panose="02000000000000000000" pitchFamily="2" charset="0"/>
              </a:rPr>
              <a:t>Parameter (parameter) substitutes constant. </a:t>
            </a:r>
          </a:p>
          <a:p>
            <a:pPr lvl="1" algn="just">
              <a:lnSpc>
                <a:spcPct val="150000"/>
              </a:lnSpc>
              <a:buFont typeface="Wingdings" panose="05000000000000000000" pitchFamily="2" charset="2"/>
              <a:buChar char="Ø"/>
            </a:pPr>
            <a:r>
              <a:rPr lang="en-IN" sz="1800" dirty="0">
                <a:latin typeface="roboto" panose="02000000000000000000" pitchFamily="2" charset="0"/>
                <a:ea typeface="roboto" panose="02000000000000000000" pitchFamily="2" charset="0"/>
                <a:cs typeface="roboto" panose="02000000000000000000" pitchFamily="2" charset="0"/>
              </a:rPr>
              <a:t> Event (event) is only name reference — does not hold value</a:t>
            </a:r>
            <a:endParaRPr lang="en-US" sz="1800" dirty="0">
              <a:latin typeface="roboto" panose="02000000000000000000" pitchFamily="2" charset="0"/>
              <a:ea typeface="roboto" panose="02000000000000000000" pitchFamily="2" charset="0"/>
              <a:cs typeface="roboto" panose="02000000000000000000" pitchFamily="2" charset="0"/>
            </a:endParaRPr>
          </a:p>
        </p:txBody>
      </p:sp>
      <p:sp>
        <p:nvSpPr>
          <p:cNvPr id="4" name="TextBox 3">
            <a:extLst>
              <a:ext uri="{FF2B5EF4-FFF2-40B4-BE49-F238E27FC236}">
                <a16:creationId xmlns:a16="http://schemas.microsoft.com/office/drawing/2014/main" id="{D6D13E4C-D088-5333-B183-259497E21978}"/>
              </a:ext>
            </a:extLst>
          </p:cNvPr>
          <p:cNvSpPr txBox="1"/>
          <p:nvPr/>
        </p:nvSpPr>
        <p:spPr>
          <a:xfrm>
            <a:off x="10870500" y="935520"/>
            <a:ext cx="1116011" cy="707886"/>
          </a:xfrm>
          <a:prstGeom prst="rect">
            <a:avLst/>
          </a:prstGeom>
          <a:noFill/>
        </p:spPr>
        <p:txBody>
          <a:bodyPr wrap="none" rtlCol="0">
            <a:spAutoFit/>
          </a:bodyPr>
          <a:lstStyle/>
          <a:p>
            <a:pPr algn="ctr"/>
            <a:r>
              <a:rPr lang="en-IN" sz="2400" b="1" dirty="0">
                <a:solidFill>
                  <a:schemeClr val="bg1"/>
                </a:solidFill>
                <a:latin typeface="roboto" panose="02000000000000000000" pitchFamily="2" charset="0"/>
                <a:ea typeface="roboto" panose="02000000000000000000" pitchFamily="2" charset="0"/>
                <a:cs typeface="roboto" panose="02000000000000000000" pitchFamily="2" charset="0"/>
              </a:rPr>
              <a:t>DAY-1</a:t>
            </a:r>
          </a:p>
          <a:p>
            <a:pPr algn="ctr"/>
            <a:r>
              <a:rPr lang="en-IN" sz="1600" b="1" dirty="0">
                <a:solidFill>
                  <a:schemeClr val="bg1"/>
                </a:solidFill>
                <a:latin typeface="roboto" panose="02000000000000000000" pitchFamily="2" charset="0"/>
                <a:ea typeface="roboto" panose="02000000000000000000" pitchFamily="2" charset="0"/>
                <a:cs typeface="roboto" panose="02000000000000000000" pitchFamily="2" charset="0"/>
              </a:rPr>
              <a:t>Session-II</a:t>
            </a:r>
          </a:p>
        </p:txBody>
      </p:sp>
    </p:spTree>
    <p:extLst>
      <p:ext uri="{BB962C8B-B14F-4D97-AF65-F5344CB8AC3E}">
        <p14:creationId xmlns:p14="http://schemas.microsoft.com/office/powerpoint/2010/main" val="9670643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092F3-25FC-E161-4AF9-0F2B3F9DFCFF}"/>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Verilog Syntax:-</a:t>
            </a:r>
            <a:r>
              <a:rPr lang="en-IN" dirty="0">
                <a:latin typeface="roboto" panose="02000000000000000000" pitchFamily="2" charset="0"/>
                <a:ea typeface="roboto" panose="02000000000000000000" pitchFamily="2" charset="0"/>
                <a:cs typeface="roboto" panose="02000000000000000000" pitchFamily="2" charset="0"/>
              </a:rPr>
              <a:t> Vectors &amp; Arrays</a:t>
            </a:r>
          </a:p>
        </p:txBody>
      </p:sp>
      <p:sp>
        <p:nvSpPr>
          <p:cNvPr id="3" name="Content Placeholder 2">
            <a:extLst>
              <a:ext uri="{FF2B5EF4-FFF2-40B4-BE49-F238E27FC236}">
                <a16:creationId xmlns:a16="http://schemas.microsoft.com/office/drawing/2014/main" id="{BEC7FC8A-8C88-0123-02C9-3E97FCFE8B02}"/>
              </a:ext>
            </a:extLst>
          </p:cNvPr>
          <p:cNvSpPr>
            <a:spLocks noGrp="1"/>
          </p:cNvSpPr>
          <p:nvPr>
            <p:ph idx="1"/>
          </p:nvPr>
        </p:nvSpPr>
        <p:spPr>
          <a:xfrm>
            <a:off x="689411" y="2065867"/>
            <a:ext cx="10813178" cy="3695700"/>
          </a:xfrm>
        </p:spPr>
        <p:txBody>
          <a:bodyPr>
            <a:normAutofit/>
          </a:bodyPr>
          <a:lstStyle/>
          <a:p>
            <a:pPr marL="0" indent="0" algn="just">
              <a:lnSpc>
                <a:spcPct val="150000"/>
              </a:lnSpc>
              <a:buNone/>
            </a:pPr>
            <a:r>
              <a:rPr lang="en-US" sz="1800" dirty="0">
                <a:latin typeface="roboto" panose="02000000000000000000" pitchFamily="2" charset="0"/>
                <a:ea typeface="roboto" panose="02000000000000000000" pitchFamily="2" charset="0"/>
                <a:cs typeface="roboto" panose="02000000000000000000" pitchFamily="2" charset="0"/>
              </a:rPr>
              <a:t>Physical data types (wire, reg, </a:t>
            </a:r>
            <a:r>
              <a:rPr lang="en-US" sz="1800" dirty="0" err="1">
                <a:latin typeface="roboto" panose="02000000000000000000" pitchFamily="2" charset="0"/>
                <a:ea typeface="roboto" panose="02000000000000000000" pitchFamily="2" charset="0"/>
                <a:cs typeface="roboto" panose="02000000000000000000" pitchFamily="2" charset="0"/>
              </a:rPr>
              <a:t>trireg</a:t>
            </a:r>
            <a:r>
              <a:rPr lang="en-US" sz="1800" dirty="0">
                <a:latin typeface="roboto" panose="02000000000000000000" pitchFamily="2" charset="0"/>
                <a:ea typeface="roboto" panose="02000000000000000000" pitchFamily="2" charset="0"/>
                <a:cs typeface="roboto" panose="02000000000000000000" pitchFamily="2" charset="0"/>
              </a:rPr>
              <a:t>) can be declared as vector/bus (multiple bit widths). An Array is a chunk of consecutive values of the same type. </a:t>
            </a:r>
          </a:p>
          <a:p>
            <a:pPr marL="0" indent="0" algn="just">
              <a:lnSpc>
                <a:spcPct val="150000"/>
              </a:lnSpc>
              <a:buNone/>
            </a:pPr>
            <a:r>
              <a:rPr lang="en-US" sz="1800" dirty="0">
                <a:latin typeface="roboto" panose="02000000000000000000" pitchFamily="2" charset="0"/>
                <a:ea typeface="roboto" panose="02000000000000000000" pitchFamily="2" charset="0"/>
                <a:cs typeface="roboto" panose="02000000000000000000" pitchFamily="2" charset="0"/>
              </a:rPr>
              <a:t>Data types reg, integer and time can be declared as an array. </a:t>
            </a:r>
          </a:p>
          <a:p>
            <a:pPr marL="0" indent="0" algn="just">
              <a:lnSpc>
                <a:spcPct val="150000"/>
              </a:lnSpc>
              <a:buNone/>
            </a:pPr>
            <a:r>
              <a:rPr lang="en-US" sz="1800" dirty="0">
                <a:latin typeface="roboto" panose="02000000000000000000" pitchFamily="2" charset="0"/>
                <a:ea typeface="roboto" panose="02000000000000000000" pitchFamily="2" charset="0"/>
                <a:cs typeface="roboto" panose="02000000000000000000" pitchFamily="2" charset="0"/>
              </a:rPr>
              <a:t>Example:-</a:t>
            </a:r>
          </a:p>
          <a:p>
            <a:pPr marL="0" indent="0" algn="just">
              <a:lnSpc>
                <a:spcPct val="150000"/>
              </a:lnSpc>
              <a:buNone/>
            </a:pPr>
            <a:r>
              <a:rPr lang="en-US" sz="1800" dirty="0">
                <a:solidFill>
                  <a:srgbClr val="FFFF00"/>
                </a:solidFill>
                <a:latin typeface="roboto" panose="02000000000000000000" pitchFamily="2" charset="0"/>
                <a:ea typeface="roboto" panose="02000000000000000000" pitchFamily="2" charset="0"/>
                <a:cs typeface="roboto" panose="02000000000000000000" pitchFamily="2" charset="0"/>
              </a:rPr>
              <a:t>wire [3:0] data; // 4-bit wide vector </a:t>
            </a:r>
          </a:p>
          <a:p>
            <a:pPr marL="0" indent="0" algn="just">
              <a:lnSpc>
                <a:spcPct val="150000"/>
              </a:lnSpc>
              <a:buNone/>
            </a:pPr>
            <a:r>
              <a:rPr lang="en-US" sz="1800" dirty="0">
                <a:solidFill>
                  <a:srgbClr val="FFFF00"/>
                </a:solidFill>
                <a:latin typeface="roboto" panose="02000000000000000000" pitchFamily="2" charset="0"/>
                <a:ea typeface="roboto" panose="02000000000000000000" pitchFamily="2" charset="0"/>
                <a:cs typeface="roboto" panose="02000000000000000000" pitchFamily="2" charset="0"/>
              </a:rPr>
              <a:t>reg bit [1:8]; // array of 8 1-bit scalar </a:t>
            </a:r>
          </a:p>
          <a:p>
            <a:pPr marL="0" indent="0" algn="just">
              <a:lnSpc>
                <a:spcPct val="150000"/>
              </a:lnSpc>
              <a:buNone/>
            </a:pPr>
            <a:r>
              <a:rPr lang="en-US" sz="1800" dirty="0">
                <a:solidFill>
                  <a:srgbClr val="FFFF00"/>
                </a:solidFill>
                <a:latin typeface="roboto" panose="02000000000000000000" pitchFamily="2" charset="0"/>
                <a:ea typeface="roboto" panose="02000000000000000000" pitchFamily="2" charset="0"/>
                <a:cs typeface="roboto" panose="02000000000000000000" pitchFamily="2" charset="0"/>
              </a:rPr>
              <a:t>reg [3:0] mem [1:8]; // array of 8 4-bit vector</a:t>
            </a:r>
          </a:p>
        </p:txBody>
      </p:sp>
      <p:sp>
        <p:nvSpPr>
          <p:cNvPr id="4" name="TextBox 3">
            <a:extLst>
              <a:ext uri="{FF2B5EF4-FFF2-40B4-BE49-F238E27FC236}">
                <a16:creationId xmlns:a16="http://schemas.microsoft.com/office/drawing/2014/main" id="{6C25785F-6E53-3039-8DCF-EB860D2022CB}"/>
              </a:ext>
            </a:extLst>
          </p:cNvPr>
          <p:cNvSpPr txBox="1"/>
          <p:nvPr/>
        </p:nvSpPr>
        <p:spPr>
          <a:xfrm>
            <a:off x="10870500" y="935520"/>
            <a:ext cx="1116011" cy="707886"/>
          </a:xfrm>
          <a:prstGeom prst="rect">
            <a:avLst/>
          </a:prstGeom>
          <a:noFill/>
        </p:spPr>
        <p:txBody>
          <a:bodyPr wrap="none" rtlCol="0">
            <a:spAutoFit/>
          </a:bodyPr>
          <a:lstStyle/>
          <a:p>
            <a:pPr algn="ctr"/>
            <a:r>
              <a:rPr lang="en-IN" sz="2400" b="1" dirty="0">
                <a:solidFill>
                  <a:schemeClr val="bg1"/>
                </a:solidFill>
                <a:latin typeface="roboto" panose="02000000000000000000" pitchFamily="2" charset="0"/>
                <a:ea typeface="roboto" panose="02000000000000000000" pitchFamily="2" charset="0"/>
                <a:cs typeface="roboto" panose="02000000000000000000" pitchFamily="2" charset="0"/>
              </a:rPr>
              <a:t>DAY-1</a:t>
            </a:r>
          </a:p>
          <a:p>
            <a:pPr algn="ctr"/>
            <a:r>
              <a:rPr lang="en-IN" sz="1600" b="1" dirty="0">
                <a:solidFill>
                  <a:schemeClr val="bg1"/>
                </a:solidFill>
                <a:latin typeface="roboto" panose="02000000000000000000" pitchFamily="2" charset="0"/>
                <a:ea typeface="roboto" panose="02000000000000000000" pitchFamily="2" charset="0"/>
                <a:cs typeface="roboto" panose="02000000000000000000" pitchFamily="2" charset="0"/>
              </a:rPr>
              <a:t>Session-II</a:t>
            </a:r>
          </a:p>
        </p:txBody>
      </p:sp>
    </p:spTree>
    <p:extLst>
      <p:ext uri="{BB962C8B-B14F-4D97-AF65-F5344CB8AC3E}">
        <p14:creationId xmlns:p14="http://schemas.microsoft.com/office/powerpoint/2010/main" val="4104414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A699E-3E7E-EDEC-843C-C42BCEB23DCB}"/>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Introduction to Quartus II Software</a:t>
            </a:r>
            <a:endParaRPr lang="en-IN" dirty="0">
              <a:latin typeface="roboto" panose="02000000000000000000" pitchFamily="2" charset="0"/>
              <a:ea typeface="roboto" panose="02000000000000000000" pitchFamily="2" charset="0"/>
              <a:cs typeface="roboto" panose="02000000000000000000" pitchFamily="2" charset="0"/>
            </a:endParaRPr>
          </a:p>
        </p:txBody>
      </p:sp>
      <p:sp>
        <p:nvSpPr>
          <p:cNvPr id="8" name="Content Placeholder 7">
            <a:extLst>
              <a:ext uri="{FF2B5EF4-FFF2-40B4-BE49-F238E27FC236}">
                <a16:creationId xmlns:a16="http://schemas.microsoft.com/office/drawing/2014/main" id="{9A13F2A7-867F-47EB-81C9-6FD7B3C8E5CF}"/>
              </a:ext>
            </a:extLst>
          </p:cNvPr>
          <p:cNvSpPr>
            <a:spLocks noGrp="1"/>
          </p:cNvSpPr>
          <p:nvPr>
            <p:ph idx="1"/>
          </p:nvPr>
        </p:nvSpPr>
        <p:spPr>
          <a:xfrm>
            <a:off x="680322" y="2336873"/>
            <a:ext cx="10952878" cy="3856494"/>
          </a:xfrm>
        </p:spPr>
        <p:txBody>
          <a:bodyPr>
            <a:normAutofit fontScale="85000" lnSpcReduction="20000"/>
          </a:bodyPr>
          <a:lstStyle/>
          <a:p>
            <a:pPr marL="0" indent="0">
              <a:buNone/>
            </a:pPr>
            <a:r>
              <a:rPr lang="en-US" sz="2600" dirty="0">
                <a:solidFill>
                  <a:srgbClr val="FFFF00"/>
                </a:solidFill>
                <a:latin typeface="roboto" panose="02000000000000000000" pitchFamily="2" charset="0"/>
                <a:ea typeface="roboto" panose="02000000000000000000" pitchFamily="2" charset="0"/>
                <a:cs typeface="roboto" panose="02000000000000000000" pitchFamily="2" charset="0"/>
              </a:rPr>
              <a:t>What is Quartus II Software?</a:t>
            </a:r>
          </a:p>
          <a:p>
            <a:pPr algn="just">
              <a:lnSpc>
                <a:spcPct val="150000"/>
              </a:lnSpc>
            </a:pPr>
            <a:r>
              <a:rPr lang="en-IN" sz="2600" dirty="0">
                <a:latin typeface="roboto" panose="02000000000000000000" pitchFamily="2" charset="0"/>
                <a:ea typeface="roboto" panose="02000000000000000000" pitchFamily="2" charset="0"/>
                <a:cs typeface="roboto" panose="02000000000000000000" pitchFamily="2" charset="0"/>
              </a:rPr>
              <a:t>Quartus II Software, was developed by Altera (now part of Intel), is a comprehensive integrated development environment (IDE) for designing Field-Programmable Gate Arrays (FPGAs) and Complex Programmable Logic Devices (CPLDs). </a:t>
            </a:r>
          </a:p>
          <a:p>
            <a:pPr algn="just">
              <a:lnSpc>
                <a:spcPct val="150000"/>
              </a:lnSpc>
            </a:pPr>
            <a:r>
              <a:rPr lang="en-IN" sz="2600" dirty="0">
                <a:latin typeface="roboto" panose="02000000000000000000" pitchFamily="2" charset="0"/>
                <a:ea typeface="roboto" panose="02000000000000000000" pitchFamily="2" charset="0"/>
                <a:cs typeface="roboto" panose="02000000000000000000" pitchFamily="2" charset="0"/>
              </a:rPr>
              <a:t>It provided tools for designing, simulating, testing, and programming these programmable logic devices.</a:t>
            </a:r>
          </a:p>
          <a:p>
            <a:pPr algn="just">
              <a:lnSpc>
                <a:spcPct val="150000"/>
              </a:lnSpc>
            </a:pPr>
            <a:r>
              <a:rPr lang="en-US" sz="2600" dirty="0">
                <a:latin typeface="roboto" panose="02000000000000000000" pitchFamily="2" charset="0"/>
                <a:ea typeface="roboto" panose="02000000000000000000" pitchFamily="2" charset="0"/>
                <a:cs typeface="roboto" panose="02000000000000000000" pitchFamily="2" charset="0"/>
              </a:rPr>
              <a:t>Quartus II is widely used in industries and academia for its robustness, extensive device support, and integration with Intel FPGAs (formerly Altera FPGAs). </a:t>
            </a:r>
          </a:p>
          <a:p>
            <a:endParaRPr lang="en-US" dirty="0">
              <a:latin typeface="roboto" panose="02000000000000000000" pitchFamily="2" charset="0"/>
              <a:ea typeface="roboto" panose="02000000000000000000" pitchFamily="2" charset="0"/>
              <a:cs typeface="roboto" panose="02000000000000000000" pitchFamily="2" charset="0"/>
            </a:endParaRPr>
          </a:p>
          <a:p>
            <a:pPr marL="0" indent="0">
              <a:buNone/>
            </a:pPr>
            <a:endParaRPr lang="en-IN" dirty="0"/>
          </a:p>
        </p:txBody>
      </p:sp>
      <p:pic>
        <p:nvPicPr>
          <p:cNvPr id="14" name="Picture 13">
            <a:extLst>
              <a:ext uri="{FF2B5EF4-FFF2-40B4-BE49-F238E27FC236}">
                <a16:creationId xmlns:a16="http://schemas.microsoft.com/office/drawing/2014/main" id="{A8ED236C-913B-D61B-4A8A-168C88DD5B48}"/>
              </a:ext>
            </a:extLst>
          </p:cNvPr>
          <p:cNvPicPr>
            <a:picLocks noChangeAspect="1"/>
          </p:cNvPicPr>
          <p:nvPr/>
        </p:nvPicPr>
        <p:blipFill>
          <a:blip r:embed="rId2"/>
          <a:stretch>
            <a:fillRect/>
          </a:stretch>
        </p:blipFill>
        <p:spPr>
          <a:xfrm>
            <a:off x="10787494" y="882181"/>
            <a:ext cx="1268078" cy="823031"/>
          </a:xfrm>
          <a:prstGeom prst="rect">
            <a:avLst/>
          </a:prstGeom>
        </p:spPr>
      </p:pic>
    </p:spTree>
    <p:extLst>
      <p:ext uri="{BB962C8B-B14F-4D97-AF65-F5344CB8AC3E}">
        <p14:creationId xmlns:p14="http://schemas.microsoft.com/office/powerpoint/2010/main" val="34306455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092F3-25FC-E161-4AF9-0F2B3F9DFCFF}"/>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Verilog Syntax:-</a:t>
            </a:r>
            <a:r>
              <a:rPr lang="en-IN" dirty="0"/>
              <a:t> Operators</a:t>
            </a:r>
            <a:endParaRPr lang="en-IN" dirty="0">
              <a:latin typeface="roboto" panose="02000000000000000000" pitchFamily="2" charset="0"/>
              <a:ea typeface="roboto" panose="02000000000000000000" pitchFamily="2" charset="0"/>
              <a:cs typeface="roboto" panose="02000000000000000000" pitchFamily="2" charset="0"/>
            </a:endParaRPr>
          </a:p>
        </p:txBody>
      </p:sp>
      <p:graphicFrame>
        <p:nvGraphicFramePr>
          <p:cNvPr id="14" name="Table 13">
            <a:extLst>
              <a:ext uri="{FF2B5EF4-FFF2-40B4-BE49-F238E27FC236}">
                <a16:creationId xmlns:a16="http://schemas.microsoft.com/office/drawing/2014/main" id="{67AA1781-33F2-8611-CD1D-85116843C824}"/>
              </a:ext>
            </a:extLst>
          </p:cNvPr>
          <p:cNvGraphicFramePr>
            <a:graphicFrameLocks noGrp="1"/>
          </p:cNvGraphicFramePr>
          <p:nvPr>
            <p:extLst>
              <p:ext uri="{D42A27DB-BD31-4B8C-83A1-F6EECF244321}">
                <p14:modId xmlns:p14="http://schemas.microsoft.com/office/powerpoint/2010/main" val="3438132744"/>
              </p:ext>
            </p:extLst>
          </p:nvPr>
        </p:nvGraphicFramePr>
        <p:xfrm>
          <a:off x="1269999" y="2315105"/>
          <a:ext cx="2997200" cy="3874334"/>
        </p:xfrm>
        <a:graphic>
          <a:graphicData uri="http://schemas.openxmlformats.org/drawingml/2006/table">
            <a:tbl>
              <a:tblPr>
                <a:tableStyleId>{69CF1AB2-1976-4502-BF36-3FF5EA218861}</a:tableStyleId>
              </a:tblPr>
              <a:tblGrid>
                <a:gridCol w="757533">
                  <a:extLst>
                    <a:ext uri="{9D8B030D-6E8A-4147-A177-3AD203B41FA5}">
                      <a16:colId xmlns:a16="http://schemas.microsoft.com/office/drawing/2014/main" val="704394759"/>
                    </a:ext>
                  </a:extLst>
                </a:gridCol>
                <a:gridCol w="2239667">
                  <a:extLst>
                    <a:ext uri="{9D8B030D-6E8A-4147-A177-3AD203B41FA5}">
                      <a16:colId xmlns:a16="http://schemas.microsoft.com/office/drawing/2014/main" val="574166775"/>
                    </a:ext>
                  </a:extLst>
                </a:gridCol>
              </a:tblGrid>
              <a:tr h="364869">
                <a:tc gridSpan="2">
                  <a:txBody>
                    <a:bodyPr/>
                    <a:lstStyle/>
                    <a:p>
                      <a:pPr algn="ctr" fontAlgn="b"/>
                      <a:r>
                        <a:rPr lang="en-IN" sz="1200" b="1" u="none" strike="noStrike" dirty="0">
                          <a:effectLst/>
                          <a:latin typeface="roboto" panose="02000000000000000000" pitchFamily="2" charset="0"/>
                          <a:ea typeface="roboto" panose="02000000000000000000" pitchFamily="2" charset="0"/>
                          <a:cs typeface="roboto" panose="02000000000000000000" pitchFamily="2" charset="0"/>
                        </a:rPr>
                        <a:t>Verilog Bit Wise Operators</a:t>
                      </a:r>
                      <a:endParaRPr lang="en-IN" sz="12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b"/>
                </a:tc>
                <a:tc hMerge="1">
                  <a:txBody>
                    <a:bodyPr/>
                    <a:lstStyle/>
                    <a:p>
                      <a:endParaRPr lang="en-IN"/>
                    </a:p>
                  </a:txBody>
                  <a:tcPr/>
                </a:tc>
                <a:extLst>
                  <a:ext uri="{0D108BD9-81ED-4DB2-BD59-A6C34878D82A}">
                    <a16:rowId xmlns:a16="http://schemas.microsoft.com/office/drawing/2014/main" val="2326323790"/>
                  </a:ext>
                </a:extLst>
              </a:tr>
              <a:tr h="364869">
                <a:tc>
                  <a:txBody>
                    <a:bodyPr/>
                    <a:lstStyle/>
                    <a:p>
                      <a:pPr algn="ctr" fontAlgn="b"/>
                      <a:r>
                        <a:rPr lang="en-IN" sz="1200" u="none" strike="noStrike">
                          <a:effectLst/>
                          <a:latin typeface="roboto" panose="02000000000000000000" pitchFamily="2" charset="0"/>
                          <a:ea typeface="roboto" panose="02000000000000000000" pitchFamily="2" charset="0"/>
                          <a:cs typeface="roboto" panose="02000000000000000000" pitchFamily="2" charset="0"/>
                        </a:rPr>
                        <a:t>Operator</a:t>
                      </a:r>
                      <a:endParaRPr lang="en-IN"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b"/>
                </a:tc>
                <a:tc>
                  <a:txBody>
                    <a:bodyPr/>
                    <a:lstStyle/>
                    <a:p>
                      <a:pPr algn="ctr" fontAlgn="b"/>
                      <a:r>
                        <a:rPr lang="en-IN" sz="1200" u="none" strike="noStrike" dirty="0">
                          <a:effectLst/>
                          <a:latin typeface="roboto" panose="02000000000000000000" pitchFamily="2" charset="0"/>
                          <a:ea typeface="roboto" panose="02000000000000000000" pitchFamily="2" charset="0"/>
                          <a:cs typeface="roboto" panose="02000000000000000000" pitchFamily="2" charset="0"/>
                        </a:rPr>
                        <a:t>Description</a:t>
                      </a:r>
                      <a:endParaRPr lang="en-IN" sz="12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b"/>
                </a:tc>
                <a:extLst>
                  <a:ext uri="{0D108BD9-81ED-4DB2-BD59-A6C34878D82A}">
                    <a16:rowId xmlns:a16="http://schemas.microsoft.com/office/drawing/2014/main" val="1744238855"/>
                  </a:ext>
                </a:extLst>
              </a:tr>
              <a:tr h="449228">
                <a:tc>
                  <a:txBody>
                    <a:bodyPr/>
                    <a:lstStyle/>
                    <a:p>
                      <a:pPr algn="ctr" fontAlgn="b"/>
                      <a:r>
                        <a:rPr lang="en-IN" sz="1200" u="none" strike="noStrike">
                          <a:effectLst/>
                          <a:latin typeface="roboto" panose="02000000000000000000" pitchFamily="2" charset="0"/>
                          <a:ea typeface="roboto" panose="02000000000000000000" pitchFamily="2" charset="0"/>
                          <a:cs typeface="roboto" panose="02000000000000000000" pitchFamily="2" charset="0"/>
                        </a:rPr>
                        <a:t>~</a:t>
                      </a:r>
                      <a:endParaRPr lang="en-IN"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65314" marB="65314" anchor="b"/>
                </a:tc>
                <a:tc>
                  <a:txBody>
                    <a:bodyPr/>
                    <a:lstStyle/>
                    <a:p>
                      <a:pPr algn="ctr" fontAlgn="b"/>
                      <a:r>
                        <a:rPr lang="en-IN" sz="1200" u="none" strike="noStrike" dirty="0">
                          <a:effectLst/>
                          <a:latin typeface="roboto" panose="02000000000000000000" pitchFamily="2" charset="0"/>
                          <a:ea typeface="roboto" panose="02000000000000000000" pitchFamily="2" charset="0"/>
                          <a:cs typeface="roboto" panose="02000000000000000000" pitchFamily="2" charset="0"/>
                        </a:rPr>
                        <a:t>bit-wise NOT</a:t>
                      </a:r>
                      <a:endParaRPr lang="en-IN" sz="12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65314" marB="65314" anchor="b"/>
                </a:tc>
                <a:extLst>
                  <a:ext uri="{0D108BD9-81ED-4DB2-BD59-A6C34878D82A}">
                    <a16:rowId xmlns:a16="http://schemas.microsoft.com/office/drawing/2014/main" val="1440530507"/>
                  </a:ext>
                </a:extLst>
              </a:tr>
              <a:tr h="449228">
                <a:tc>
                  <a:txBody>
                    <a:bodyPr/>
                    <a:lstStyle/>
                    <a:p>
                      <a:pPr algn="ctr" fontAlgn="b"/>
                      <a:r>
                        <a:rPr lang="en-IN" sz="1200" u="none" strike="noStrike">
                          <a:effectLst/>
                          <a:latin typeface="roboto" panose="02000000000000000000" pitchFamily="2" charset="0"/>
                          <a:ea typeface="roboto" panose="02000000000000000000" pitchFamily="2" charset="0"/>
                          <a:cs typeface="roboto" panose="02000000000000000000" pitchFamily="2" charset="0"/>
                        </a:rPr>
                        <a:t>&amp;</a:t>
                      </a:r>
                      <a:endParaRPr lang="en-IN"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65314" marB="65314" anchor="b"/>
                </a:tc>
                <a:tc>
                  <a:txBody>
                    <a:bodyPr/>
                    <a:lstStyle/>
                    <a:p>
                      <a:pPr algn="ctr" fontAlgn="b"/>
                      <a:r>
                        <a:rPr lang="en-IN" sz="1200" u="none" strike="noStrike" dirty="0">
                          <a:effectLst/>
                          <a:latin typeface="roboto" panose="02000000000000000000" pitchFamily="2" charset="0"/>
                          <a:ea typeface="roboto" panose="02000000000000000000" pitchFamily="2" charset="0"/>
                          <a:cs typeface="roboto" panose="02000000000000000000" pitchFamily="2" charset="0"/>
                        </a:rPr>
                        <a:t>bit-wise AND</a:t>
                      </a:r>
                      <a:endParaRPr lang="en-IN" sz="12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65314" marB="65314" anchor="b"/>
                </a:tc>
                <a:extLst>
                  <a:ext uri="{0D108BD9-81ED-4DB2-BD59-A6C34878D82A}">
                    <a16:rowId xmlns:a16="http://schemas.microsoft.com/office/drawing/2014/main" val="714334745"/>
                  </a:ext>
                </a:extLst>
              </a:tr>
              <a:tr h="449228">
                <a:tc>
                  <a:txBody>
                    <a:bodyPr/>
                    <a:lstStyle/>
                    <a:p>
                      <a:pPr algn="ctr" fontAlgn="b"/>
                      <a:r>
                        <a:rPr lang="en-IN" sz="1200" u="none" strike="noStrike" dirty="0">
                          <a:effectLst/>
                          <a:latin typeface="roboto" panose="02000000000000000000" pitchFamily="2" charset="0"/>
                          <a:ea typeface="roboto" panose="02000000000000000000" pitchFamily="2" charset="0"/>
                          <a:cs typeface="roboto" panose="02000000000000000000" pitchFamily="2" charset="0"/>
                        </a:rPr>
                        <a:t>~&amp;</a:t>
                      </a:r>
                      <a:endParaRPr lang="en-IN" sz="12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65314" marB="65314" anchor="b"/>
                </a:tc>
                <a:tc>
                  <a:txBody>
                    <a:bodyPr/>
                    <a:lstStyle/>
                    <a:p>
                      <a:pPr algn="ctr" fontAlgn="b"/>
                      <a:r>
                        <a:rPr lang="en-IN" sz="1200" u="none" strike="noStrike" dirty="0">
                          <a:effectLst/>
                          <a:latin typeface="roboto" panose="02000000000000000000" pitchFamily="2" charset="0"/>
                          <a:ea typeface="roboto" panose="02000000000000000000" pitchFamily="2" charset="0"/>
                          <a:cs typeface="roboto" panose="02000000000000000000" pitchFamily="2" charset="0"/>
                        </a:rPr>
                        <a:t>bit-wise NAND</a:t>
                      </a:r>
                      <a:endParaRPr lang="en-IN" sz="12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65314" marB="65314" anchor="b"/>
                </a:tc>
                <a:extLst>
                  <a:ext uri="{0D108BD9-81ED-4DB2-BD59-A6C34878D82A}">
                    <a16:rowId xmlns:a16="http://schemas.microsoft.com/office/drawing/2014/main" val="2489269519"/>
                  </a:ext>
                </a:extLst>
              </a:tr>
              <a:tr h="449228">
                <a:tc>
                  <a:txBody>
                    <a:bodyPr/>
                    <a:lstStyle/>
                    <a:p>
                      <a:pPr algn="ctr" fontAlgn="b"/>
                      <a:r>
                        <a:rPr lang="en-IN" sz="1200" u="none" strike="noStrike">
                          <a:effectLst/>
                          <a:latin typeface="roboto" panose="02000000000000000000" pitchFamily="2" charset="0"/>
                          <a:ea typeface="roboto" panose="02000000000000000000" pitchFamily="2" charset="0"/>
                          <a:cs typeface="roboto" panose="02000000000000000000" pitchFamily="2" charset="0"/>
                        </a:rPr>
                        <a:t>|</a:t>
                      </a:r>
                      <a:endParaRPr lang="en-IN"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65314" marB="65314" anchor="b"/>
                </a:tc>
                <a:tc>
                  <a:txBody>
                    <a:bodyPr/>
                    <a:lstStyle/>
                    <a:p>
                      <a:pPr algn="ctr" fontAlgn="b"/>
                      <a:r>
                        <a:rPr lang="en-IN" sz="1200" u="none" strike="noStrike" dirty="0">
                          <a:effectLst/>
                          <a:latin typeface="roboto" panose="02000000000000000000" pitchFamily="2" charset="0"/>
                          <a:ea typeface="roboto" panose="02000000000000000000" pitchFamily="2" charset="0"/>
                          <a:cs typeface="roboto" panose="02000000000000000000" pitchFamily="2" charset="0"/>
                        </a:rPr>
                        <a:t>bit-wise OR</a:t>
                      </a:r>
                      <a:endParaRPr lang="en-IN" sz="12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65314" marB="65314" anchor="b"/>
                </a:tc>
                <a:extLst>
                  <a:ext uri="{0D108BD9-81ED-4DB2-BD59-A6C34878D82A}">
                    <a16:rowId xmlns:a16="http://schemas.microsoft.com/office/drawing/2014/main" val="4085830824"/>
                  </a:ext>
                </a:extLst>
              </a:tr>
              <a:tr h="449228">
                <a:tc>
                  <a:txBody>
                    <a:bodyPr/>
                    <a:lstStyle/>
                    <a:p>
                      <a:pPr algn="ctr" fontAlgn="b"/>
                      <a:r>
                        <a:rPr lang="en-IN" sz="1200" u="none" strike="noStrike">
                          <a:effectLst/>
                          <a:latin typeface="roboto" panose="02000000000000000000" pitchFamily="2" charset="0"/>
                          <a:ea typeface="roboto" panose="02000000000000000000" pitchFamily="2" charset="0"/>
                          <a:cs typeface="roboto" panose="02000000000000000000" pitchFamily="2" charset="0"/>
                        </a:rPr>
                        <a:t>~|</a:t>
                      </a:r>
                      <a:endParaRPr lang="en-IN"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65314" marB="65314" anchor="b"/>
                </a:tc>
                <a:tc>
                  <a:txBody>
                    <a:bodyPr/>
                    <a:lstStyle/>
                    <a:p>
                      <a:pPr algn="ctr" fontAlgn="b"/>
                      <a:r>
                        <a:rPr lang="en-IN" sz="1200" u="none" strike="noStrike" dirty="0">
                          <a:effectLst/>
                          <a:latin typeface="roboto" panose="02000000000000000000" pitchFamily="2" charset="0"/>
                          <a:ea typeface="roboto" panose="02000000000000000000" pitchFamily="2" charset="0"/>
                          <a:cs typeface="roboto" panose="02000000000000000000" pitchFamily="2" charset="0"/>
                        </a:rPr>
                        <a:t>bit-wise NOR</a:t>
                      </a:r>
                      <a:endParaRPr lang="en-IN" sz="12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65314" marB="65314" anchor="b"/>
                </a:tc>
                <a:extLst>
                  <a:ext uri="{0D108BD9-81ED-4DB2-BD59-A6C34878D82A}">
                    <a16:rowId xmlns:a16="http://schemas.microsoft.com/office/drawing/2014/main" val="3421986763"/>
                  </a:ext>
                </a:extLst>
              </a:tr>
              <a:tr h="449228">
                <a:tc>
                  <a:txBody>
                    <a:bodyPr/>
                    <a:lstStyle/>
                    <a:p>
                      <a:pPr algn="ctr" fontAlgn="b"/>
                      <a:r>
                        <a:rPr lang="en-IN" sz="1200" u="none" strike="noStrike">
                          <a:effectLst/>
                          <a:latin typeface="roboto" panose="02000000000000000000" pitchFamily="2" charset="0"/>
                          <a:ea typeface="roboto" panose="02000000000000000000" pitchFamily="2" charset="0"/>
                          <a:cs typeface="roboto" panose="02000000000000000000" pitchFamily="2" charset="0"/>
                        </a:rPr>
                        <a:t>^</a:t>
                      </a:r>
                      <a:endParaRPr lang="en-IN"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65314" marB="65314" anchor="b"/>
                </a:tc>
                <a:tc>
                  <a:txBody>
                    <a:bodyPr/>
                    <a:lstStyle/>
                    <a:p>
                      <a:pPr algn="ctr" fontAlgn="b"/>
                      <a:r>
                        <a:rPr lang="en-IN" sz="1200" u="none" strike="noStrike" dirty="0">
                          <a:effectLst/>
                          <a:latin typeface="roboto" panose="02000000000000000000" pitchFamily="2" charset="0"/>
                          <a:ea typeface="roboto" panose="02000000000000000000" pitchFamily="2" charset="0"/>
                          <a:cs typeface="roboto" panose="02000000000000000000" pitchFamily="2" charset="0"/>
                        </a:rPr>
                        <a:t>bit-wise XOR</a:t>
                      </a:r>
                      <a:endParaRPr lang="en-IN" sz="12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65314" marB="65314" anchor="b"/>
                </a:tc>
                <a:extLst>
                  <a:ext uri="{0D108BD9-81ED-4DB2-BD59-A6C34878D82A}">
                    <a16:rowId xmlns:a16="http://schemas.microsoft.com/office/drawing/2014/main" val="1014760098"/>
                  </a:ext>
                </a:extLst>
              </a:tr>
              <a:tr h="449228">
                <a:tc>
                  <a:txBody>
                    <a:bodyPr/>
                    <a:lstStyle/>
                    <a:p>
                      <a:pPr algn="ctr" fontAlgn="b"/>
                      <a:r>
                        <a:rPr lang="en-IN" sz="1200" u="none" strike="noStrike">
                          <a:effectLst/>
                          <a:latin typeface="roboto" panose="02000000000000000000" pitchFamily="2" charset="0"/>
                          <a:ea typeface="roboto" panose="02000000000000000000" pitchFamily="2" charset="0"/>
                          <a:cs typeface="roboto" panose="02000000000000000000" pitchFamily="2" charset="0"/>
                        </a:rPr>
                        <a:t>~^</a:t>
                      </a:r>
                      <a:endParaRPr lang="en-IN"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65314" marB="65314" anchor="b"/>
                </a:tc>
                <a:tc>
                  <a:txBody>
                    <a:bodyPr/>
                    <a:lstStyle/>
                    <a:p>
                      <a:pPr algn="ctr" fontAlgn="b"/>
                      <a:r>
                        <a:rPr lang="en-IN" sz="1200" u="none" strike="noStrike" dirty="0">
                          <a:effectLst/>
                          <a:latin typeface="roboto" panose="02000000000000000000" pitchFamily="2" charset="0"/>
                          <a:ea typeface="roboto" panose="02000000000000000000" pitchFamily="2" charset="0"/>
                          <a:cs typeface="roboto" panose="02000000000000000000" pitchFamily="2" charset="0"/>
                        </a:rPr>
                        <a:t>bit-wise XNOR</a:t>
                      </a:r>
                      <a:endParaRPr lang="en-IN" sz="12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65314" marB="65314" anchor="b"/>
                </a:tc>
                <a:extLst>
                  <a:ext uri="{0D108BD9-81ED-4DB2-BD59-A6C34878D82A}">
                    <a16:rowId xmlns:a16="http://schemas.microsoft.com/office/drawing/2014/main" val="4217295678"/>
                  </a:ext>
                </a:extLst>
              </a:tr>
            </a:tbl>
          </a:graphicData>
        </a:graphic>
      </p:graphicFrame>
      <p:graphicFrame>
        <p:nvGraphicFramePr>
          <p:cNvPr id="15" name="Table 14">
            <a:extLst>
              <a:ext uri="{FF2B5EF4-FFF2-40B4-BE49-F238E27FC236}">
                <a16:creationId xmlns:a16="http://schemas.microsoft.com/office/drawing/2014/main" id="{51B54058-3AEB-CBE3-3EFE-9741480CB929}"/>
              </a:ext>
            </a:extLst>
          </p:cNvPr>
          <p:cNvGraphicFramePr>
            <a:graphicFrameLocks noGrp="1"/>
          </p:cNvGraphicFramePr>
          <p:nvPr>
            <p:extLst>
              <p:ext uri="{D42A27DB-BD31-4B8C-83A1-F6EECF244321}">
                <p14:modId xmlns:p14="http://schemas.microsoft.com/office/powerpoint/2010/main" val="1322018592"/>
              </p:ext>
            </p:extLst>
          </p:nvPr>
        </p:nvGraphicFramePr>
        <p:xfrm>
          <a:off x="4840287" y="2832101"/>
          <a:ext cx="2834747" cy="2766281"/>
        </p:xfrm>
        <a:graphic>
          <a:graphicData uri="http://schemas.openxmlformats.org/drawingml/2006/table">
            <a:tbl>
              <a:tblPr>
                <a:tableStyleId>{69CF1AB2-1976-4502-BF36-3FF5EA218861}</a:tableStyleId>
              </a:tblPr>
              <a:tblGrid>
                <a:gridCol w="708687">
                  <a:extLst>
                    <a:ext uri="{9D8B030D-6E8A-4147-A177-3AD203B41FA5}">
                      <a16:colId xmlns:a16="http://schemas.microsoft.com/office/drawing/2014/main" val="3995052721"/>
                    </a:ext>
                  </a:extLst>
                </a:gridCol>
                <a:gridCol w="2126060">
                  <a:extLst>
                    <a:ext uri="{9D8B030D-6E8A-4147-A177-3AD203B41FA5}">
                      <a16:colId xmlns:a16="http://schemas.microsoft.com/office/drawing/2014/main" val="936111108"/>
                    </a:ext>
                  </a:extLst>
                </a:gridCol>
              </a:tblGrid>
              <a:tr h="304800">
                <a:tc gridSpan="2">
                  <a:txBody>
                    <a:bodyPr/>
                    <a:lstStyle/>
                    <a:p>
                      <a:pPr algn="ctr" fontAlgn="b"/>
                      <a:r>
                        <a:rPr lang="en-IN" sz="1200" b="1" u="none" strike="noStrike" dirty="0">
                          <a:effectLst/>
                          <a:latin typeface="roboto" panose="02000000000000000000" pitchFamily="2" charset="0"/>
                          <a:ea typeface="roboto" panose="02000000000000000000" pitchFamily="2" charset="0"/>
                          <a:cs typeface="roboto" panose="02000000000000000000" pitchFamily="2" charset="0"/>
                        </a:rPr>
                        <a:t>Verilog Arithmetic Operators</a:t>
                      </a:r>
                      <a:endParaRPr lang="en-IN" sz="12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b"/>
                </a:tc>
                <a:tc hMerge="1">
                  <a:txBody>
                    <a:bodyPr/>
                    <a:lstStyle/>
                    <a:p>
                      <a:endParaRPr lang="en-IN"/>
                    </a:p>
                  </a:txBody>
                  <a:tcPr/>
                </a:tc>
                <a:extLst>
                  <a:ext uri="{0D108BD9-81ED-4DB2-BD59-A6C34878D82A}">
                    <a16:rowId xmlns:a16="http://schemas.microsoft.com/office/drawing/2014/main" val="3334359587"/>
                  </a:ext>
                </a:extLst>
              </a:tr>
              <a:tr h="300567">
                <a:tc>
                  <a:txBody>
                    <a:bodyPr/>
                    <a:lstStyle/>
                    <a:p>
                      <a:pPr algn="ctr" fontAlgn="b"/>
                      <a:r>
                        <a:rPr lang="en-IN" sz="1200" u="none" strike="noStrike">
                          <a:effectLst/>
                          <a:latin typeface="roboto" panose="02000000000000000000" pitchFamily="2" charset="0"/>
                          <a:ea typeface="roboto" panose="02000000000000000000" pitchFamily="2" charset="0"/>
                          <a:cs typeface="roboto" panose="02000000000000000000" pitchFamily="2" charset="0"/>
                        </a:rPr>
                        <a:t>Operator</a:t>
                      </a:r>
                      <a:endParaRPr lang="en-IN"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b"/>
                </a:tc>
                <a:tc>
                  <a:txBody>
                    <a:bodyPr/>
                    <a:lstStyle/>
                    <a:p>
                      <a:pPr algn="ctr" fontAlgn="b"/>
                      <a:r>
                        <a:rPr lang="en-IN" sz="1200" u="none" strike="noStrike" dirty="0">
                          <a:effectLst/>
                          <a:latin typeface="roboto" panose="02000000000000000000" pitchFamily="2" charset="0"/>
                          <a:ea typeface="roboto" panose="02000000000000000000" pitchFamily="2" charset="0"/>
                          <a:cs typeface="roboto" panose="02000000000000000000" pitchFamily="2" charset="0"/>
                        </a:rPr>
                        <a:t>Description</a:t>
                      </a:r>
                      <a:endParaRPr lang="en-IN" sz="12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b"/>
                </a:tc>
                <a:extLst>
                  <a:ext uri="{0D108BD9-81ED-4DB2-BD59-A6C34878D82A}">
                    <a16:rowId xmlns:a16="http://schemas.microsoft.com/office/drawing/2014/main" val="890181067"/>
                  </a:ext>
                </a:extLst>
              </a:tr>
              <a:tr h="328240">
                <a:tc>
                  <a:txBody>
                    <a:bodyPr/>
                    <a:lstStyle/>
                    <a:p>
                      <a:pPr algn="ctr" fontAlgn="b"/>
                      <a:r>
                        <a:rPr lang="en-IN" sz="1200" u="none" strike="noStrike">
                          <a:effectLst/>
                          <a:latin typeface="roboto" panose="02000000000000000000" pitchFamily="2" charset="0"/>
                          <a:ea typeface="roboto" panose="02000000000000000000" pitchFamily="2" charset="0"/>
                          <a:cs typeface="roboto" panose="02000000000000000000" pitchFamily="2" charset="0"/>
                        </a:rPr>
                        <a:t>+</a:t>
                      </a:r>
                      <a:endParaRPr lang="en-IN"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65314" marB="65314" anchor="b"/>
                </a:tc>
                <a:tc>
                  <a:txBody>
                    <a:bodyPr/>
                    <a:lstStyle/>
                    <a:p>
                      <a:pPr algn="ctr" fontAlgn="b"/>
                      <a:r>
                        <a:rPr lang="en-IN" sz="1200" u="none" strike="noStrike" dirty="0">
                          <a:effectLst/>
                          <a:latin typeface="roboto" panose="02000000000000000000" pitchFamily="2" charset="0"/>
                          <a:ea typeface="roboto" panose="02000000000000000000" pitchFamily="2" charset="0"/>
                          <a:cs typeface="roboto" panose="02000000000000000000" pitchFamily="2" charset="0"/>
                        </a:rPr>
                        <a:t>addition</a:t>
                      </a:r>
                      <a:endParaRPr lang="en-IN" sz="12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65314" marB="65314" anchor="b"/>
                </a:tc>
                <a:extLst>
                  <a:ext uri="{0D108BD9-81ED-4DB2-BD59-A6C34878D82A}">
                    <a16:rowId xmlns:a16="http://schemas.microsoft.com/office/drawing/2014/main" val="3867058169"/>
                  </a:ext>
                </a:extLst>
              </a:tr>
              <a:tr h="328240">
                <a:tc>
                  <a:txBody>
                    <a:bodyPr/>
                    <a:lstStyle/>
                    <a:p>
                      <a:pPr algn="ctr" fontAlgn="b"/>
                      <a:r>
                        <a:rPr lang="en-IN" sz="1200" u="none" strike="noStrike">
                          <a:effectLst/>
                          <a:latin typeface="roboto" panose="02000000000000000000" pitchFamily="2" charset="0"/>
                          <a:ea typeface="roboto" panose="02000000000000000000" pitchFamily="2" charset="0"/>
                          <a:cs typeface="roboto" panose="02000000000000000000" pitchFamily="2" charset="0"/>
                        </a:rPr>
                        <a:t>-</a:t>
                      </a:r>
                      <a:endParaRPr lang="en-IN"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65314" marB="65314" anchor="b"/>
                </a:tc>
                <a:tc>
                  <a:txBody>
                    <a:bodyPr/>
                    <a:lstStyle/>
                    <a:p>
                      <a:pPr algn="ctr" fontAlgn="b"/>
                      <a:r>
                        <a:rPr lang="en-IN" sz="1200" u="none" strike="noStrike" dirty="0">
                          <a:effectLst/>
                          <a:latin typeface="roboto" panose="02000000000000000000" pitchFamily="2" charset="0"/>
                          <a:ea typeface="roboto" panose="02000000000000000000" pitchFamily="2" charset="0"/>
                          <a:cs typeface="roboto" panose="02000000000000000000" pitchFamily="2" charset="0"/>
                        </a:rPr>
                        <a:t>subtraction</a:t>
                      </a:r>
                      <a:endParaRPr lang="en-IN" sz="12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65314" marB="65314" anchor="b"/>
                </a:tc>
                <a:extLst>
                  <a:ext uri="{0D108BD9-81ED-4DB2-BD59-A6C34878D82A}">
                    <a16:rowId xmlns:a16="http://schemas.microsoft.com/office/drawing/2014/main" val="2199183242"/>
                  </a:ext>
                </a:extLst>
              </a:tr>
              <a:tr h="328240">
                <a:tc>
                  <a:txBody>
                    <a:bodyPr/>
                    <a:lstStyle/>
                    <a:p>
                      <a:pPr algn="ctr" fontAlgn="b"/>
                      <a:r>
                        <a:rPr lang="en-IN" sz="1200" u="none" strike="noStrike">
                          <a:effectLst/>
                          <a:latin typeface="roboto" panose="02000000000000000000" pitchFamily="2" charset="0"/>
                          <a:ea typeface="roboto" panose="02000000000000000000" pitchFamily="2" charset="0"/>
                          <a:cs typeface="roboto" panose="02000000000000000000" pitchFamily="2" charset="0"/>
                        </a:rPr>
                        <a:t>*</a:t>
                      </a:r>
                      <a:endParaRPr lang="en-IN"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65314" marB="65314" anchor="b"/>
                </a:tc>
                <a:tc>
                  <a:txBody>
                    <a:bodyPr/>
                    <a:lstStyle/>
                    <a:p>
                      <a:pPr algn="ctr" fontAlgn="b"/>
                      <a:r>
                        <a:rPr lang="en-IN" sz="1200" u="none" strike="noStrike" dirty="0">
                          <a:effectLst/>
                          <a:latin typeface="roboto" panose="02000000000000000000" pitchFamily="2" charset="0"/>
                          <a:ea typeface="roboto" panose="02000000000000000000" pitchFamily="2" charset="0"/>
                          <a:cs typeface="roboto" panose="02000000000000000000" pitchFamily="2" charset="0"/>
                        </a:rPr>
                        <a:t>multiplication</a:t>
                      </a:r>
                      <a:endParaRPr lang="en-IN" sz="12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65314" marB="65314" anchor="b"/>
                </a:tc>
                <a:extLst>
                  <a:ext uri="{0D108BD9-81ED-4DB2-BD59-A6C34878D82A}">
                    <a16:rowId xmlns:a16="http://schemas.microsoft.com/office/drawing/2014/main" val="1631386796"/>
                  </a:ext>
                </a:extLst>
              </a:tr>
              <a:tr h="328240">
                <a:tc>
                  <a:txBody>
                    <a:bodyPr/>
                    <a:lstStyle/>
                    <a:p>
                      <a:pPr algn="ctr" fontAlgn="b"/>
                      <a:r>
                        <a:rPr lang="en-IN" sz="1200" u="none" strike="noStrike">
                          <a:effectLst/>
                          <a:latin typeface="roboto" panose="02000000000000000000" pitchFamily="2" charset="0"/>
                          <a:ea typeface="roboto" panose="02000000000000000000" pitchFamily="2" charset="0"/>
                          <a:cs typeface="roboto" panose="02000000000000000000" pitchFamily="2" charset="0"/>
                        </a:rPr>
                        <a:t>/</a:t>
                      </a:r>
                      <a:endParaRPr lang="en-IN"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65314" marB="65314" anchor="b"/>
                </a:tc>
                <a:tc>
                  <a:txBody>
                    <a:bodyPr/>
                    <a:lstStyle/>
                    <a:p>
                      <a:pPr algn="ctr" fontAlgn="b"/>
                      <a:r>
                        <a:rPr lang="en-IN" sz="1200" u="none" strike="noStrike" dirty="0">
                          <a:effectLst/>
                          <a:latin typeface="roboto" panose="02000000000000000000" pitchFamily="2" charset="0"/>
                          <a:ea typeface="roboto" panose="02000000000000000000" pitchFamily="2" charset="0"/>
                          <a:cs typeface="roboto" panose="02000000000000000000" pitchFamily="2" charset="0"/>
                        </a:rPr>
                        <a:t>division</a:t>
                      </a:r>
                      <a:endParaRPr lang="en-IN" sz="12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65314" marB="65314" anchor="b"/>
                </a:tc>
                <a:extLst>
                  <a:ext uri="{0D108BD9-81ED-4DB2-BD59-A6C34878D82A}">
                    <a16:rowId xmlns:a16="http://schemas.microsoft.com/office/drawing/2014/main" val="1812481399"/>
                  </a:ext>
                </a:extLst>
              </a:tr>
              <a:tr h="328240">
                <a:tc>
                  <a:txBody>
                    <a:bodyPr/>
                    <a:lstStyle/>
                    <a:p>
                      <a:pPr algn="ctr" fontAlgn="b"/>
                      <a:r>
                        <a:rPr lang="en-IN" sz="1200" u="none" strike="noStrike">
                          <a:effectLst/>
                          <a:latin typeface="roboto" panose="02000000000000000000" pitchFamily="2" charset="0"/>
                          <a:ea typeface="roboto" panose="02000000000000000000" pitchFamily="2" charset="0"/>
                          <a:cs typeface="roboto" panose="02000000000000000000" pitchFamily="2" charset="0"/>
                        </a:rPr>
                        <a:t>%</a:t>
                      </a:r>
                      <a:endParaRPr lang="en-IN"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65314" marB="65314" anchor="b"/>
                </a:tc>
                <a:tc>
                  <a:txBody>
                    <a:bodyPr/>
                    <a:lstStyle/>
                    <a:p>
                      <a:pPr algn="ctr" fontAlgn="b"/>
                      <a:r>
                        <a:rPr lang="en-IN" sz="1200" u="none" strike="noStrike" dirty="0">
                          <a:effectLst/>
                          <a:latin typeface="roboto" panose="02000000000000000000" pitchFamily="2" charset="0"/>
                          <a:ea typeface="roboto" panose="02000000000000000000" pitchFamily="2" charset="0"/>
                          <a:cs typeface="roboto" panose="02000000000000000000" pitchFamily="2" charset="0"/>
                        </a:rPr>
                        <a:t>modulus</a:t>
                      </a:r>
                      <a:endParaRPr lang="en-IN" sz="12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65314" marB="65314" anchor="b"/>
                </a:tc>
                <a:extLst>
                  <a:ext uri="{0D108BD9-81ED-4DB2-BD59-A6C34878D82A}">
                    <a16:rowId xmlns:a16="http://schemas.microsoft.com/office/drawing/2014/main" val="3542811423"/>
                  </a:ext>
                </a:extLst>
              </a:tr>
              <a:tr h="519714">
                <a:tc>
                  <a:txBody>
                    <a:bodyPr/>
                    <a:lstStyle/>
                    <a:p>
                      <a:pPr algn="ctr" fontAlgn="b"/>
                      <a:r>
                        <a:rPr lang="en-IN" sz="1200" u="none" strike="noStrike">
                          <a:effectLst/>
                          <a:latin typeface="roboto" panose="02000000000000000000" pitchFamily="2" charset="0"/>
                          <a:ea typeface="roboto" panose="02000000000000000000" pitchFamily="2" charset="0"/>
                          <a:cs typeface="roboto" panose="02000000000000000000" pitchFamily="2" charset="0"/>
                        </a:rPr>
                        <a:t>**</a:t>
                      </a:r>
                      <a:endParaRPr lang="en-IN"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65314" marB="65314" anchor="b"/>
                </a:tc>
                <a:tc>
                  <a:txBody>
                    <a:bodyPr/>
                    <a:lstStyle/>
                    <a:p>
                      <a:pPr algn="ctr" fontAlgn="b"/>
                      <a:r>
                        <a:rPr lang="en-IN" sz="1200" u="none" strike="noStrike" dirty="0">
                          <a:effectLst/>
                          <a:latin typeface="roboto" panose="02000000000000000000" pitchFamily="2" charset="0"/>
                          <a:ea typeface="roboto" panose="02000000000000000000" pitchFamily="2" charset="0"/>
                          <a:cs typeface="roboto" panose="02000000000000000000" pitchFamily="2" charset="0"/>
                        </a:rPr>
                        <a:t>Exponential operator (introduced in Verilog 2001)</a:t>
                      </a:r>
                      <a:endParaRPr lang="en-IN" sz="12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65314" marB="65314" anchor="b"/>
                </a:tc>
                <a:extLst>
                  <a:ext uri="{0D108BD9-81ED-4DB2-BD59-A6C34878D82A}">
                    <a16:rowId xmlns:a16="http://schemas.microsoft.com/office/drawing/2014/main" val="2457895035"/>
                  </a:ext>
                </a:extLst>
              </a:tr>
            </a:tbl>
          </a:graphicData>
        </a:graphic>
      </p:graphicFrame>
      <p:graphicFrame>
        <p:nvGraphicFramePr>
          <p:cNvPr id="16" name="Table 15">
            <a:extLst>
              <a:ext uri="{FF2B5EF4-FFF2-40B4-BE49-F238E27FC236}">
                <a16:creationId xmlns:a16="http://schemas.microsoft.com/office/drawing/2014/main" id="{863932E2-CFF0-EE8C-651F-96F21A9EA26F}"/>
              </a:ext>
            </a:extLst>
          </p:cNvPr>
          <p:cNvGraphicFramePr>
            <a:graphicFrameLocks noGrp="1"/>
          </p:cNvGraphicFramePr>
          <p:nvPr>
            <p:extLst>
              <p:ext uri="{D42A27DB-BD31-4B8C-83A1-F6EECF244321}">
                <p14:modId xmlns:p14="http://schemas.microsoft.com/office/powerpoint/2010/main" val="17606614"/>
              </p:ext>
            </p:extLst>
          </p:nvPr>
        </p:nvGraphicFramePr>
        <p:xfrm>
          <a:off x="8309505" y="2832101"/>
          <a:ext cx="2680229" cy="2766282"/>
        </p:xfrm>
        <a:graphic>
          <a:graphicData uri="http://schemas.openxmlformats.org/drawingml/2006/table">
            <a:tbl>
              <a:tblPr>
                <a:tableStyleId>{69CF1AB2-1976-4502-BF36-3FF5EA218861}</a:tableStyleId>
              </a:tblPr>
              <a:tblGrid>
                <a:gridCol w="764197">
                  <a:extLst>
                    <a:ext uri="{9D8B030D-6E8A-4147-A177-3AD203B41FA5}">
                      <a16:colId xmlns:a16="http://schemas.microsoft.com/office/drawing/2014/main" val="284969524"/>
                    </a:ext>
                  </a:extLst>
                </a:gridCol>
                <a:gridCol w="1916032">
                  <a:extLst>
                    <a:ext uri="{9D8B030D-6E8A-4147-A177-3AD203B41FA5}">
                      <a16:colId xmlns:a16="http://schemas.microsoft.com/office/drawing/2014/main" val="1954837282"/>
                    </a:ext>
                  </a:extLst>
                </a:gridCol>
              </a:tblGrid>
              <a:tr h="224162">
                <a:tc gridSpan="2">
                  <a:txBody>
                    <a:bodyPr/>
                    <a:lstStyle/>
                    <a:p>
                      <a:pPr algn="ctr" fontAlgn="b"/>
                      <a:r>
                        <a:rPr lang="en-IN" sz="1200" b="1" u="none" strike="noStrike" dirty="0">
                          <a:effectLst/>
                          <a:latin typeface="roboto" panose="02000000000000000000" pitchFamily="2" charset="0"/>
                          <a:ea typeface="roboto" panose="02000000000000000000" pitchFamily="2" charset="0"/>
                          <a:cs typeface="roboto" panose="02000000000000000000" pitchFamily="2" charset="0"/>
                        </a:rPr>
                        <a:t>Verilog Relational Operators</a:t>
                      </a:r>
                      <a:endParaRPr lang="en-IN" sz="12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b"/>
                </a:tc>
                <a:tc hMerge="1">
                  <a:txBody>
                    <a:bodyPr/>
                    <a:lstStyle/>
                    <a:p>
                      <a:endParaRPr lang="en-IN"/>
                    </a:p>
                  </a:txBody>
                  <a:tcPr/>
                </a:tc>
                <a:extLst>
                  <a:ext uri="{0D108BD9-81ED-4DB2-BD59-A6C34878D82A}">
                    <a16:rowId xmlns:a16="http://schemas.microsoft.com/office/drawing/2014/main" val="2400486110"/>
                  </a:ext>
                </a:extLst>
              </a:tr>
              <a:tr h="303094">
                <a:tc>
                  <a:txBody>
                    <a:bodyPr/>
                    <a:lstStyle/>
                    <a:p>
                      <a:pPr algn="ctr" fontAlgn="b"/>
                      <a:r>
                        <a:rPr lang="en-IN" sz="1200" u="none" strike="noStrike">
                          <a:effectLst/>
                          <a:latin typeface="roboto" panose="02000000000000000000" pitchFamily="2" charset="0"/>
                          <a:ea typeface="roboto" panose="02000000000000000000" pitchFamily="2" charset="0"/>
                          <a:cs typeface="roboto" panose="02000000000000000000" pitchFamily="2" charset="0"/>
                        </a:rPr>
                        <a:t>Operator</a:t>
                      </a:r>
                      <a:endParaRPr lang="en-IN"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b"/>
                </a:tc>
                <a:tc>
                  <a:txBody>
                    <a:bodyPr/>
                    <a:lstStyle/>
                    <a:p>
                      <a:pPr algn="ctr" fontAlgn="b"/>
                      <a:r>
                        <a:rPr lang="en-IN" sz="1200" u="none" strike="noStrike" dirty="0">
                          <a:effectLst/>
                          <a:latin typeface="roboto" panose="02000000000000000000" pitchFamily="2" charset="0"/>
                          <a:ea typeface="roboto" panose="02000000000000000000" pitchFamily="2" charset="0"/>
                          <a:cs typeface="roboto" panose="02000000000000000000" pitchFamily="2" charset="0"/>
                        </a:rPr>
                        <a:t>Description</a:t>
                      </a:r>
                      <a:endParaRPr lang="en-IN" sz="12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b"/>
                </a:tc>
                <a:extLst>
                  <a:ext uri="{0D108BD9-81ED-4DB2-BD59-A6C34878D82A}">
                    <a16:rowId xmlns:a16="http://schemas.microsoft.com/office/drawing/2014/main" val="2395323962"/>
                  </a:ext>
                </a:extLst>
              </a:tr>
              <a:tr h="373171">
                <a:tc>
                  <a:txBody>
                    <a:bodyPr/>
                    <a:lstStyle/>
                    <a:p>
                      <a:pPr algn="ctr" fontAlgn="b"/>
                      <a:r>
                        <a:rPr lang="en-IN" sz="1200" u="none" strike="noStrike">
                          <a:effectLst/>
                          <a:latin typeface="roboto" panose="02000000000000000000" pitchFamily="2" charset="0"/>
                          <a:ea typeface="roboto" panose="02000000000000000000" pitchFamily="2" charset="0"/>
                          <a:cs typeface="roboto" panose="02000000000000000000" pitchFamily="2" charset="0"/>
                        </a:rPr>
                        <a:t>&gt;</a:t>
                      </a:r>
                      <a:endParaRPr lang="en-IN"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65314" marB="65314" anchor="b"/>
                </a:tc>
                <a:tc>
                  <a:txBody>
                    <a:bodyPr/>
                    <a:lstStyle/>
                    <a:p>
                      <a:pPr algn="ctr" fontAlgn="b"/>
                      <a:r>
                        <a:rPr lang="en-IN" sz="1200" u="none" strike="noStrike" dirty="0">
                          <a:effectLst/>
                          <a:latin typeface="roboto" panose="02000000000000000000" pitchFamily="2" charset="0"/>
                          <a:ea typeface="roboto" panose="02000000000000000000" pitchFamily="2" charset="0"/>
                          <a:cs typeface="roboto" panose="02000000000000000000" pitchFamily="2" charset="0"/>
                        </a:rPr>
                        <a:t>greater than</a:t>
                      </a:r>
                      <a:endParaRPr lang="en-IN" sz="12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65314" marB="65314" anchor="b"/>
                </a:tc>
                <a:extLst>
                  <a:ext uri="{0D108BD9-81ED-4DB2-BD59-A6C34878D82A}">
                    <a16:rowId xmlns:a16="http://schemas.microsoft.com/office/drawing/2014/main" val="191638333"/>
                  </a:ext>
                </a:extLst>
              </a:tr>
              <a:tr h="373171">
                <a:tc>
                  <a:txBody>
                    <a:bodyPr/>
                    <a:lstStyle/>
                    <a:p>
                      <a:pPr algn="ctr" fontAlgn="b"/>
                      <a:r>
                        <a:rPr lang="en-IN" sz="1200" u="none" strike="noStrike">
                          <a:effectLst/>
                          <a:latin typeface="roboto" panose="02000000000000000000" pitchFamily="2" charset="0"/>
                          <a:ea typeface="roboto" panose="02000000000000000000" pitchFamily="2" charset="0"/>
                          <a:cs typeface="roboto" panose="02000000000000000000" pitchFamily="2" charset="0"/>
                        </a:rPr>
                        <a:t>&gt;=</a:t>
                      </a:r>
                      <a:endParaRPr lang="en-IN"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65314" marB="65314" anchor="b"/>
                </a:tc>
                <a:tc>
                  <a:txBody>
                    <a:bodyPr/>
                    <a:lstStyle/>
                    <a:p>
                      <a:pPr algn="ctr" fontAlgn="b"/>
                      <a:r>
                        <a:rPr lang="en-US" sz="1200" u="none" strike="noStrike" dirty="0">
                          <a:effectLst/>
                          <a:latin typeface="roboto" panose="02000000000000000000" pitchFamily="2" charset="0"/>
                          <a:ea typeface="roboto" panose="02000000000000000000" pitchFamily="2" charset="0"/>
                          <a:cs typeface="roboto" panose="02000000000000000000" pitchFamily="2" charset="0"/>
                        </a:rPr>
                        <a:t>greater than or equal to</a:t>
                      </a:r>
                      <a:endParaRPr lang="en-US" sz="12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65314" marB="65314" anchor="b"/>
                </a:tc>
                <a:extLst>
                  <a:ext uri="{0D108BD9-81ED-4DB2-BD59-A6C34878D82A}">
                    <a16:rowId xmlns:a16="http://schemas.microsoft.com/office/drawing/2014/main" val="4224788511"/>
                  </a:ext>
                </a:extLst>
              </a:tr>
              <a:tr h="373171">
                <a:tc>
                  <a:txBody>
                    <a:bodyPr/>
                    <a:lstStyle/>
                    <a:p>
                      <a:pPr algn="ctr" fontAlgn="b"/>
                      <a:r>
                        <a:rPr lang="en-IN" sz="1200" u="none" strike="noStrike" dirty="0">
                          <a:effectLst/>
                          <a:latin typeface="roboto" panose="02000000000000000000" pitchFamily="2" charset="0"/>
                          <a:ea typeface="roboto" panose="02000000000000000000" pitchFamily="2" charset="0"/>
                          <a:cs typeface="roboto" panose="02000000000000000000" pitchFamily="2" charset="0"/>
                        </a:rPr>
                        <a:t>&lt;</a:t>
                      </a:r>
                      <a:endParaRPr lang="en-IN" sz="12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65314" marB="65314" anchor="b"/>
                </a:tc>
                <a:tc>
                  <a:txBody>
                    <a:bodyPr/>
                    <a:lstStyle/>
                    <a:p>
                      <a:pPr algn="ctr" fontAlgn="b"/>
                      <a:r>
                        <a:rPr lang="en-IN" sz="1200" u="none" strike="noStrike" dirty="0">
                          <a:effectLst/>
                          <a:latin typeface="roboto" panose="02000000000000000000" pitchFamily="2" charset="0"/>
                          <a:ea typeface="roboto" panose="02000000000000000000" pitchFamily="2" charset="0"/>
                          <a:cs typeface="roboto" panose="02000000000000000000" pitchFamily="2" charset="0"/>
                        </a:rPr>
                        <a:t>less than</a:t>
                      </a:r>
                      <a:endParaRPr lang="en-IN" sz="12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65314" marB="65314" anchor="b"/>
                </a:tc>
                <a:extLst>
                  <a:ext uri="{0D108BD9-81ED-4DB2-BD59-A6C34878D82A}">
                    <a16:rowId xmlns:a16="http://schemas.microsoft.com/office/drawing/2014/main" val="3056989392"/>
                  </a:ext>
                </a:extLst>
              </a:tr>
              <a:tr h="373171">
                <a:tc>
                  <a:txBody>
                    <a:bodyPr/>
                    <a:lstStyle/>
                    <a:p>
                      <a:pPr algn="ctr" fontAlgn="b"/>
                      <a:r>
                        <a:rPr lang="en-IN" sz="1200" u="none" strike="noStrike">
                          <a:effectLst/>
                          <a:latin typeface="roboto" panose="02000000000000000000" pitchFamily="2" charset="0"/>
                          <a:ea typeface="roboto" panose="02000000000000000000" pitchFamily="2" charset="0"/>
                          <a:cs typeface="roboto" panose="02000000000000000000" pitchFamily="2" charset="0"/>
                        </a:rPr>
                        <a:t>&lt;=</a:t>
                      </a:r>
                      <a:endParaRPr lang="en-IN"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65314" marB="65314" anchor="b"/>
                </a:tc>
                <a:tc>
                  <a:txBody>
                    <a:bodyPr/>
                    <a:lstStyle/>
                    <a:p>
                      <a:pPr algn="ctr" fontAlgn="b"/>
                      <a:r>
                        <a:rPr lang="en-US" sz="1200" u="none" strike="noStrike" dirty="0">
                          <a:effectLst/>
                          <a:latin typeface="roboto" panose="02000000000000000000" pitchFamily="2" charset="0"/>
                          <a:ea typeface="roboto" panose="02000000000000000000" pitchFamily="2" charset="0"/>
                          <a:cs typeface="roboto" panose="02000000000000000000" pitchFamily="2" charset="0"/>
                        </a:rPr>
                        <a:t>less than or equal to</a:t>
                      </a:r>
                      <a:endParaRPr lang="en-US" sz="12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65314" marB="65314" anchor="b"/>
                </a:tc>
                <a:extLst>
                  <a:ext uri="{0D108BD9-81ED-4DB2-BD59-A6C34878D82A}">
                    <a16:rowId xmlns:a16="http://schemas.microsoft.com/office/drawing/2014/main" val="1149891941"/>
                  </a:ext>
                </a:extLst>
              </a:tr>
              <a:tr h="373171">
                <a:tc>
                  <a:txBody>
                    <a:bodyPr/>
                    <a:lstStyle/>
                    <a:p>
                      <a:pPr algn="ctr" fontAlgn="b"/>
                      <a:r>
                        <a:rPr lang="en-IN" sz="1200" u="none" strike="noStrike">
                          <a:effectLst/>
                          <a:latin typeface="roboto" panose="02000000000000000000" pitchFamily="2" charset="0"/>
                          <a:ea typeface="roboto" panose="02000000000000000000" pitchFamily="2" charset="0"/>
                          <a:cs typeface="roboto" panose="02000000000000000000" pitchFamily="2" charset="0"/>
                        </a:rPr>
                        <a:t>==</a:t>
                      </a:r>
                      <a:endParaRPr lang="en-IN"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65314" marB="65314" anchor="b"/>
                </a:tc>
                <a:tc>
                  <a:txBody>
                    <a:bodyPr/>
                    <a:lstStyle/>
                    <a:p>
                      <a:pPr algn="ctr" fontAlgn="b"/>
                      <a:r>
                        <a:rPr lang="en-IN" sz="1200" u="none" strike="noStrike" dirty="0">
                          <a:effectLst/>
                          <a:latin typeface="roboto" panose="02000000000000000000" pitchFamily="2" charset="0"/>
                          <a:ea typeface="roboto" panose="02000000000000000000" pitchFamily="2" charset="0"/>
                          <a:cs typeface="roboto" panose="02000000000000000000" pitchFamily="2" charset="0"/>
                        </a:rPr>
                        <a:t>is equal to</a:t>
                      </a:r>
                      <a:endParaRPr lang="en-IN" sz="12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65314" marB="65314" anchor="b"/>
                </a:tc>
                <a:extLst>
                  <a:ext uri="{0D108BD9-81ED-4DB2-BD59-A6C34878D82A}">
                    <a16:rowId xmlns:a16="http://schemas.microsoft.com/office/drawing/2014/main" val="784740163"/>
                  </a:ext>
                </a:extLst>
              </a:tr>
              <a:tr h="373171">
                <a:tc>
                  <a:txBody>
                    <a:bodyPr/>
                    <a:lstStyle/>
                    <a:p>
                      <a:pPr algn="ctr" fontAlgn="b"/>
                      <a:r>
                        <a:rPr lang="en-IN" sz="1200" u="none" strike="noStrike">
                          <a:effectLst/>
                          <a:latin typeface="roboto" panose="02000000000000000000" pitchFamily="2" charset="0"/>
                          <a:ea typeface="roboto" panose="02000000000000000000" pitchFamily="2" charset="0"/>
                          <a:cs typeface="roboto" panose="02000000000000000000" pitchFamily="2" charset="0"/>
                        </a:rPr>
                        <a:t>!=</a:t>
                      </a:r>
                      <a:endParaRPr lang="en-IN"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65314" marB="65314" anchor="b"/>
                </a:tc>
                <a:tc>
                  <a:txBody>
                    <a:bodyPr/>
                    <a:lstStyle/>
                    <a:p>
                      <a:pPr algn="ctr" fontAlgn="b"/>
                      <a:r>
                        <a:rPr lang="en-IN" sz="1200" u="none" strike="noStrike" dirty="0">
                          <a:effectLst/>
                          <a:latin typeface="roboto" panose="02000000000000000000" pitchFamily="2" charset="0"/>
                          <a:ea typeface="roboto" panose="02000000000000000000" pitchFamily="2" charset="0"/>
                          <a:cs typeface="roboto" panose="02000000000000000000" pitchFamily="2" charset="0"/>
                        </a:rPr>
                        <a:t>is not equal to</a:t>
                      </a:r>
                      <a:endParaRPr lang="en-IN" sz="12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65314" marB="65314" anchor="b"/>
                </a:tc>
                <a:extLst>
                  <a:ext uri="{0D108BD9-81ED-4DB2-BD59-A6C34878D82A}">
                    <a16:rowId xmlns:a16="http://schemas.microsoft.com/office/drawing/2014/main" val="2645972620"/>
                  </a:ext>
                </a:extLst>
              </a:tr>
            </a:tbl>
          </a:graphicData>
        </a:graphic>
      </p:graphicFrame>
      <p:sp>
        <p:nvSpPr>
          <p:cNvPr id="17" name="TextBox 16">
            <a:extLst>
              <a:ext uri="{FF2B5EF4-FFF2-40B4-BE49-F238E27FC236}">
                <a16:creationId xmlns:a16="http://schemas.microsoft.com/office/drawing/2014/main" id="{4BCD501A-BF15-99D8-FD75-B00B8645E69F}"/>
              </a:ext>
            </a:extLst>
          </p:cNvPr>
          <p:cNvSpPr txBox="1"/>
          <p:nvPr/>
        </p:nvSpPr>
        <p:spPr>
          <a:xfrm>
            <a:off x="10870500" y="935520"/>
            <a:ext cx="1116011" cy="707886"/>
          </a:xfrm>
          <a:prstGeom prst="rect">
            <a:avLst/>
          </a:prstGeom>
          <a:noFill/>
        </p:spPr>
        <p:txBody>
          <a:bodyPr wrap="none" rtlCol="0">
            <a:spAutoFit/>
          </a:bodyPr>
          <a:lstStyle/>
          <a:p>
            <a:pPr algn="ctr"/>
            <a:r>
              <a:rPr lang="en-IN" sz="2400" b="1" dirty="0">
                <a:solidFill>
                  <a:schemeClr val="bg1"/>
                </a:solidFill>
                <a:latin typeface="roboto" panose="02000000000000000000" pitchFamily="2" charset="0"/>
                <a:ea typeface="roboto" panose="02000000000000000000" pitchFamily="2" charset="0"/>
                <a:cs typeface="roboto" panose="02000000000000000000" pitchFamily="2" charset="0"/>
              </a:rPr>
              <a:t>DAY-1</a:t>
            </a:r>
          </a:p>
          <a:p>
            <a:pPr algn="ctr"/>
            <a:r>
              <a:rPr lang="en-IN" sz="1600" b="1" dirty="0">
                <a:solidFill>
                  <a:schemeClr val="bg1"/>
                </a:solidFill>
                <a:latin typeface="roboto" panose="02000000000000000000" pitchFamily="2" charset="0"/>
                <a:ea typeface="roboto" panose="02000000000000000000" pitchFamily="2" charset="0"/>
                <a:cs typeface="roboto" panose="02000000000000000000" pitchFamily="2" charset="0"/>
              </a:rPr>
              <a:t>Session-II</a:t>
            </a:r>
          </a:p>
        </p:txBody>
      </p:sp>
    </p:spTree>
    <p:extLst>
      <p:ext uri="{BB962C8B-B14F-4D97-AF65-F5344CB8AC3E}">
        <p14:creationId xmlns:p14="http://schemas.microsoft.com/office/powerpoint/2010/main" val="27140575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092F3-25FC-E161-4AF9-0F2B3F9DFCFF}"/>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Verilog Syntax:-</a:t>
            </a:r>
            <a:r>
              <a:rPr lang="en-IN" dirty="0"/>
              <a:t> Operators</a:t>
            </a:r>
            <a:endParaRPr lang="en-IN" dirty="0">
              <a:latin typeface="roboto" panose="02000000000000000000" pitchFamily="2" charset="0"/>
              <a:ea typeface="roboto" panose="02000000000000000000" pitchFamily="2" charset="0"/>
              <a:cs typeface="roboto" panose="02000000000000000000" pitchFamily="2" charset="0"/>
            </a:endParaRPr>
          </a:p>
        </p:txBody>
      </p:sp>
      <p:graphicFrame>
        <p:nvGraphicFramePr>
          <p:cNvPr id="6" name="Table 5">
            <a:extLst>
              <a:ext uri="{FF2B5EF4-FFF2-40B4-BE49-F238E27FC236}">
                <a16:creationId xmlns:a16="http://schemas.microsoft.com/office/drawing/2014/main" id="{298FE2F8-ADC5-1202-A49D-72ECBC4D6CAE}"/>
              </a:ext>
            </a:extLst>
          </p:cNvPr>
          <p:cNvGraphicFramePr>
            <a:graphicFrameLocks noGrp="1"/>
          </p:cNvGraphicFramePr>
          <p:nvPr>
            <p:extLst>
              <p:ext uri="{D42A27DB-BD31-4B8C-83A1-F6EECF244321}">
                <p14:modId xmlns:p14="http://schemas.microsoft.com/office/powerpoint/2010/main" val="16689996"/>
              </p:ext>
            </p:extLst>
          </p:nvPr>
        </p:nvGraphicFramePr>
        <p:xfrm>
          <a:off x="780521" y="2302532"/>
          <a:ext cx="2343679" cy="2410544"/>
        </p:xfrm>
        <a:graphic>
          <a:graphicData uri="http://schemas.openxmlformats.org/drawingml/2006/table">
            <a:tbl>
              <a:tblPr>
                <a:tableStyleId>{69CF1AB2-1976-4502-BF36-3FF5EA218861}</a:tableStyleId>
              </a:tblPr>
              <a:tblGrid>
                <a:gridCol w="841744">
                  <a:extLst>
                    <a:ext uri="{9D8B030D-6E8A-4147-A177-3AD203B41FA5}">
                      <a16:colId xmlns:a16="http://schemas.microsoft.com/office/drawing/2014/main" val="3381414734"/>
                    </a:ext>
                  </a:extLst>
                </a:gridCol>
                <a:gridCol w="1501935">
                  <a:extLst>
                    <a:ext uri="{9D8B030D-6E8A-4147-A177-3AD203B41FA5}">
                      <a16:colId xmlns:a16="http://schemas.microsoft.com/office/drawing/2014/main" val="4007507343"/>
                    </a:ext>
                  </a:extLst>
                </a:gridCol>
              </a:tblGrid>
              <a:tr h="330321">
                <a:tc gridSpan="2">
                  <a:txBody>
                    <a:bodyPr/>
                    <a:lstStyle/>
                    <a:p>
                      <a:pPr algn="ctr" fontAlgn="b"/>
                      <a:r>
                        <a:rPr lang="en-IN" sz="1200" b="1" u="none" strike="noStrike" dirty="0">
                          <a:effectLst/>
                          <a:latin typeface="roboto" panose="02000000000000000000" pitchFamily="2" charset="0"/>
                          <a:ea typeface="roboto" panose="02000000000000000000" pitchFamily="2" charset="0"/>
                          <a:cs typeface="roboto" panose="02000000000000000000" pitchFamily="2" charset="0"/>
                        </a:rPr>
                        <a:t>Verilog Logical Operators</a:t>
                      </a:r>
                      <a:endParaRPr lang="en-IN" sz="12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b"/>
                </a:tc>
                <a:tc hMerge="1">
                  <a:txBody>
                    <a:bodyPr/>
                    <a:lstStyle/>
                    <a:p>
                      <a:endParaRPr lang="en-IN"/>
                    </a:p>
                  </a:txBody>
                  <a:tcPr/>
                </a:tc>
                <a:extLst>
                  <a:ext uri="{0D108BD9-81ED-4DB2-BD59-A6C34878D82A}">
                    <a16:rowId xmlns:a16="http://schemas.microsoft.com/office/drawing/2014/main" val="3714145813"/>
                  </a:ext>
                </a:extLst>
              </a:tr>
              <a:tr h="334250">
                <a:tc>
                  <a:txBody>
                    <a:bodyPr/>
                    <a:lstStyle/>
                    <a:p>
                      <a:pPr algn="ctr" fontAlgn="b"/>
                      <a:r>
                        <a:rPr lang="en-IN" sz="1200" u="none" strike="noStrike" dirty="0">
                          <a:effectLst/>
                          <a:latin typeface="roboto" panose="02000000000000000000" pitchFamily="2" charset="0"/>
                          <a:ea typeface="roboto" panose="02000000000000000000" pitchFamily="2" charset="0"/>
                          <a:cs typeface="roboto" panose="02000000000000000000" pitchFamily="2" charset="0"/>
                        </a:rPr>
                        <a:t>Operator</a:t>
                      </a:r>
                      <a:endParaRPr lang="en-IN" sz="12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b"/>
                </a:tc>
                <a:tc>
                  <a:txBody>
                    <a:bodyPr/>
                    <a:lstStyle/>
                    <a:p>
                      <a:pPr algn="ctr" fontAlgn="b"/>
                      <a:r>
                        <a:rPr lang="en-IN" sz="1200" u="none" strike="noStrike" dirty="0">
                          <a:effectLst/>
                          <a:latin typeface="roboto" panose="02000000000000000000" pitchFamily="2" charset="0"/>
                          <a:ea typeface="roboto" panose="02000000000000000000" pitchFamily="2" charset="0"/>
                          <a:cs typeface="roboto" panose="02000000000000000000" pitchFamily="2" charset="0"/>
                        </a:rPr>
                        <a:t>Description</a:t>
                      </a:r>
                      <a:endParaRPr lang="en-IN" sz="12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b"/>
                </a:tc>
                <a:extLst>
                  <a:ext uri="{0D108BD9-81ED-4DB2-BD59-A6C34878D82A}">
                    <a16:rowId xmlns:a16="http://schemas.microsoft.com/office/drawing/2014/main" val="1912668467"/>
                  </a:ext>
                </a:extLst>
              </a:tr>
              <a:tr h="581991">
                <a:tc>
                  <a:txBody>
                    <a:bodyPr/>
                    <a:lstStyle/>
                    <a:p>
                      <a:pPr algn="ctr" fontAlgn="b"/>
                      <a:r>
                        <a:rPr lang="en-IN" sz="1200" u="none" strike="noStrike">
                          <a:effectLst/>
                          <a:latin typeface="roboto" panose="02000000000000000000" pitchFamily="2" charset="0"/>
                          <a:ea typeface="roboto" panose="02000000000000000000" pitchFamily="2" charset="0"/>
                          <a:cs typeface="roboto" panose="02000000000000000000" pitchFamily="2" charset="0"/>
                        </a:rPr>
                        <a:t>&amp;&amp;</a:t>
                      </a:r>
                      <a:endParaRPr lang="en-IN"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65314" marB="65314" anchor="b"/>
                </a:tc>
                <a:tc>
                  <a:txBody>
                    <a:bodyPr/>
                    <a:lstStyle/>
                    <a:p>
                      <a:pPr algn="ctr" fontAlgn="b"/>
                      <a:r>
                        <a:rPr lang="en-IN" sz="1200" u="none" strike="noStrike" dirty="0">
                          <a:effectLst/>
                          <a:latin typeface="roboto" panose="02000000000000000000" pitchFamily="2" charset="0"/>
                          <a:ea typeface="roboto" panose="02000000000000000000" pitchFamily="2" charset="0"/>
                          <a:cs typeface="roboto" panose="02000000000000000000" pitchFamily="2" charset="0"/>
                        </a:rPr>
                        <a:t>logical AND</a:t>
                      </a:r>
                      <a:endParaRPr lang="en-IN" sz="12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65314" marB="65314" anchor="b"/>
                </a:tc>
                <a:extLst>
                  <a:ext uri="{0D108BD9-81ED-4DB2-BD59-A6C34878D82A}">
                    <a16:rowId xmlns:a16="http://schemas.microsoft.com/office/drawing/2014/main" val="89086330"/>
                  </a:ext>
                </a:extLst>
              </a:tr>
              <a:tr h="581991">
                <a:tc>
                  <a:txBody>
                    <a:bodyPr/>
                    <a:lstStyle/>
                    <a:p>
                      <a:pPr algn="ctr" fontAlgn="b"/>
                      <a:r>
                        <a:rPr lang="en-IN" sz="1200" u="none" strike="noStrike">
                          <a:effectLst/>
                          <a:latin typeface="roboto" panose="02000000000000000000" pitchFamily="2" charset="0"/>
                          <a:ea typeface="roboto" panose="02000000000000000000" pitchFamily="2" charset="0"/>
                          <a:cs typeface="roboto" panose="02000000000000000000" pitchFamily="2" charset="0"/>
                        </a:rPr>
                        <a:t>||</a:t>
                      </a:r>
                      <a:endParaRPr lang="en-IN"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65314" marB="65314" anchor="b"/>
                </a:tc>
                <a:tc>
                  <a:txBody>
                    <a:bodyPr/>
                    <a:lstStyle/>
                    <a:p>
                      <a:pPr algn="ctr" fontAlgn="b"/>
                      <a:r>
                        <a:rPr lang="en-IN" sz="1200" u="none" strike="noStrike" dirty="0">
                          <a:effectLst/>
                          <a:latin typeface="roboto" panose="02000000000000000000" pitchFamily="2" charset="0"/>
                          <a:ea typeface="roboto" panose="02000000000000000000" pitchFamily="2" charset="0"/>
                          <a:cs typeface="roboto" panose="02000000000000000000" pitchFamily="2" charset="0"/>
                        </a:rPr>
                        <a:t>logical OR</a:t>
                      </a:r>
                      <a:endParaRPr lang="en-IN" sz="12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65314" marB="65314" anchor="b"/>
                </a:tc>
                <a:extLst>
                  <a:ext uri="{0D108BD9-81ED-4DB2-BD59-A6C34878D82A}">
                    <a16:rowId xmlns:a16="http://schemas.microsoft.com/office/drawing/2014/main" val="1794854817"/>
                  </a:ext>
                </a:extLst>
              </a:tr>
              <a:tr h="581991">
                <a:tc>
                  <a:txBody>
                    <a:bodyPr/>
                    <a:lstStyle/>
                    <a:p>
                      <a:pPr algn="ctr" fontAlgn="b"/>
                      <a:r>
                        <a:rPr lang="en-IN" sz="1200" u="none" strike="noStrike">
                          <a:effectLst/>
                          <a:latin typeface="roboto" panose="02000000000000000000" pitchFamily="2" charset="0"/>
                          <a:ea typeface="roboto" panose="02000000000000000000" pitchFamily="2" charset="0"/>
                          <a:cs typeface="roboto" panose="02000000000000000000" pitchFamily="2" charset="0"/>
                        </a:rPr>
                        <a:t>!</a:t>
                      </a:r>
                      <a:endParaRPr lang="en-IN"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65314" marB="65314" anchor="b"/>
                </a:tc>
                <a:tc>
                  <a:txBody>
                    <a:bodyPr/>
                    <a:lstStyle/>
                    <a:p>
                      <a:pPr algn="ctr" fontAlgn="b"/>
                      <a:r>
                        <a:rPr lang="en-IN" sz="1200" u="none" strike="noStrike" dirty="0">
                          <a:effectLst/>
                          <a:latin typeface="roboto" panose="02000000000000000000" pitchFamily="2" charset="0"/>
                          <a:ea typeface="roboto" panose="02000000000000000000" pitchFamily="2" charset="0"/>
                          <a:cs typeface="roboto" panose="02000000000000000000" pitchFamily="2" charset="0"/>
                        </a:rPr>
                        <a:t>logical NOT</a:t>
                      </a:r>
                      <a:endParaRPr lang="en-IN" sz="12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65314" marB="65314" anchor="b"/>
                </a:tc>
                <a:extLst>
                  <a:ext uri="{0D108BD9-81ED-4DB2-BD59-A6C34878D82A}">
                    <a16:rowId xmlns:a16="http://schemas.microsoft.com/office/drawing/2014/main" val="651899222"/>
                  </a:ext>
                </a:extLst>
              </a:tr>
            </a:tbl>
          </a:graphicData>
        </a:graphic>
      </p:graphicFrame>
      <p:graphicFrame>
        <p:nvGraphicFramePr>
          <p:cNvPr id="8" name="Table 7">
            <a:extLst>
              <a:ext uri="{FF2B5EF4-FFF2-40B4-BE49-F238E27FC236}">
                <a16:creationId xmlns:a16="http://schemas.microsoft.com/office/drawing/2014/main" id="{301663A8-27A8-ABBF-51EE-D33C50F362F8}"/>
              </a:ext>
            </a:extLst>
          </p:cNvPr>
          <p:cNvGraphicFramePr>
            <a:graphicFrameLocks noGrp="1"/>
          </p:cNvGraphicFramePr>
          <p:nvPr>
            <p:extLst>
              <p:ext uri="{D42A27DB-BD31-4B8C-83A1-F6EECF244321}">
                <p14:modId xmlns:p14="http://schemas.microsoft.com/office/powerpoint/2010/main" val="2789227099"/>
              </p:ext>
            </p:extLst>
          </p:nvPr>
        </p:nvGraphicFramePr>
        <p:xfrm>
          <a:off x="4044421" y="2297378"/>
          <a:ext cx="3977745" cy="2410543"/>
        </p:xfrm>
        <a:graphic>
          <a:graphicData uri="http://schemas.openxmlformats.org/drawingml/2006/table">
            <a:tbl>
              <a:tblPr>
                <a:tableStyleId>{69CF1AB2-1976-4502-BF36-3FF5EA218861}</a:tableStyleId>
              </a:tblPr>
              <a:tblGrid>
                <a:gridCol w="774294">
                  <a:extLst>
                    <a:ext uri="{9D8B030D-6E8A-4147-A177-3AD203B41FA5}">
                      <a16:colId xmlns:a16="http://schemas.microsoft.com/office/drawing/2014/main" val="2838405918"/>
                    </a:ext>
                  </a:extLst>
                </a:gridCol>
                <a:gridCol w="3203451">
                  <a:extLst>
                    <a:ext uri="{9D8B030D-6E8A-4147-A177-3AD203B41FA5}">
                      <a16:colId xmlns:a16="http://schemas.microsoft.com/office/drawing/2014/main" val="3144913057"/>
                    </a:ext>
                  </a:extLst>
                </a:gridCol>
              </a:tblGrid>
              <a:tr h="239402">
                <a:tc gridSpan="2">
                  <a:txBody>
                    <a:bodyPr/>
                    <a:lstStyle/>
                    <a:p>
                      <a:pPr algn="ctr" fontAlgn="b"/>
                      <a:r>
                        <a:rPr lang="en-IN" sz="1200" b="1" u="none" strike="noStrike" dirty="0">
                          <a:effectLst/>
                          <a:latin typeface="roboto" panose="02000000000000000000" pitchFamily="2" charset="0"/>
                          <a:ea typeface="roboto" panose="02000000000000000000" pitchFamily="2" charset="0"/>
                          <a:cs typeface="roboto" panose="02000000000000000000" pitchFamily="2" charset="0"/>
                        </a:rPr>
                        <a:t>Verilog Shift Operators</a:t>
                      </a:r>
                      <a:endParaRPr lang="en-IN" sz="12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b"/>
                </a:tc>
                <a:tc hMerge="1">
                  <a:txBody>
                    <a:bodyPr/>
                    <a:lstStyle/>
                    <a:p>
                      <a:endParaRPr lang="en-IN"/>
                    </a:p>
                  </a:txBody>
                  <a:tcPr/>
                </a:tc>
                <a:extLst>
                  <a:ext uri="{0D108BD9-81ED-4DB2-BD59-A6C34878D82A}">
                    <a16:rowId xmlns:a16="http://schemas.microsoft.com/office/drawing/2014/main" val="4102638811"/>
                  </a:ext>
                </a:extLst>
              </a:tr>
              <a:tr h="233018">
                <a:tc>
                  <a:txBody>
                    <a:bodyPr/>
                    <a:lstStyle/>
                    <a:p>
                      <a:pPr algn="ctr" fontAlgn="b"/>
                      <a:r>
                        <a:rPr lang="en-IN" sz="1100" u="none" strike="noStrike" dirty="0">
                          <a:effectLst/>
                          <a:latin typeface="roboto" panose="02000000000000000000" pitchFamily="2" charset="0"/>
                          <a:ea typeface="roboto" panose="02000000000000000000" pitchFamily="2" charset="0"/>
                          <a:cs typeface="roboto" panose="02000000000000000000" pitchFamily="2" charset="0"/>
                        </a:rPr>
                        <a:t>Operator</a:t>
                      </a:r>
                      <a:endParaRPr lang="en-IN" sz="11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b"/>
                </a:tc>
                <a:tc>
                  <a:txBody>
                    <a:bodyPr/>
                    <a:lstStyle/>
                    <a:p>
                      <a:pPr algn="ctr" fontAlgn="b"/>
                      <a:r>
                        <a:rPr lang="en-IN" sz="1200" u="none" strike="noStrike" dirty="0">
                          <a:effectLst/>
                          <a:latin typeface="roboto" panose="02000000000000000000" pitchFamily="2" charset="0"/>
                          <a:ea typeface="roboto" panose="02000000000000000000" pitchFamily="2" charset="0"/>
                          <a:cs typeface="roboto" panose="02000000000000000000" pitchFamily="2" charset="0"/>
                        </a:rPr>
                        <a:t>Description</a:t>
                      </a:r>
                      <a:endParaRPr lang="en-IN" sz="12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b"/>
                </a:tc>
                <a:extLst>
                  <a:ext uri="{0D108BD9-81ED-4DB2-BD59-A6C34878D82A}">
                    <a16:rowId xmlns:a16="http://schemas.microsoft.com/office/drawing/2014/main" val="583303223"/>
                  </a:ext>
                </a:extLst>
              </a:tr>
              <a:tr h="465238">
                <a:tc>
                  <a:txBody>
                    <a:bodyPr/>
                    <a:lstStyle/>
                    <a:p>
                      <a:pPr algn="ctr" fontAlgn="b"/>
                      <a:r>
                        <a:rPr lang="en-IN" sz="1100" u="none" strike="noStrike">
                          <a:effectLst/>
                          <a:latin typeface="roboto" panose="02000000000000000000" pitchFamily="2" charset="0"/>
                          <a:ea typeface="roboto" panose="02000000000000000000" pitchFamily="2" charset="0"/>
                          <a:cs typeface="roboto" panose="02000000000000000000" pitchFamily="2" charset="0"/>
                        </a:rPr>
                        <a:t>&lt;&lt;</a:t>
                      </a:r>
                      <a:endParaRPr lang="en-IN" sz="11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65314" marB="65314" anchor="b"/>
                </a:tc>
                <a:tc>
                  <a:txBody>
                    <a:bodyPr/>
                    <a:lstStyle/>
                    <a:p>
                      <a:pPr algn="ctr" fontAlgn="b"/>
                      <a:r>
                        <a:rPr lang="en-IN" sz="1200" u="none" strike="noStrike" dirty="0">
                          <a:effectLst/>
                          <a:latin typeface="roboto" panose="02000000000000000000" pitchFamily="2" charset="0"/>
                          <a:ea typeface="roboto" panose="02000000000000000000" pitchFamily="2" charset="0"/>
                          <a:cs typeface="roboto" panose="02000000000000000000" pitchFamily="2" charset="0"/>
                        </a:rPr>
                        <a:t>shift left logical</a:t>
                      </a:r>
                      <a:endParaRPr lang="en-IN" sz="12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65314" marB="65314" anchor="b"/>
                </a:tc>
                <a:extLst>
                  <a:ext uri="{0D108BD9-81ED-4DB2-BD59-A6C34878D82A}">
                    <a16:rowId xmlns:a16="http://schemas.microsoft.com/office/drawing/2014/main" val="1859506874"/>
                  </a:ext>
                </a:extLst>
              </a:tr>
              <a:tr h="465238">
                <a:tc>
                  <a:txBody>
                    <a:bodyPr/>
                    <a:lstStyle/>
                    <a:p>
                      <a:pPr algn="ctr" fontAlgn="b"/>
                      <a:r>
                        <a:rPr lang="en-IN" sz="1100" u="none" strike="noStrike">
                          <a:effectLst/>
                          <a:latin typeface="roboto" panose="02000000000000000000" pitchFamily="2" charset="0"/>
                          <a:ea typeface="roboto" panose="02000000000000000000" pitchFamily="2" charset="0"/>
                          <a:cs typeface="roboto" panose="02000000000000000000" pitchFamily="2" charset="0"/>
                        </a:rPr>
                        <a:t>&gt;&gt;</a:t>
                      </a:r>
                      <a:endParaRPr lang="en-IN" sz="11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65314" marB="65314" anchor="b"/>
                </a:tc>
                <a:tc>
                  <a:txBody>
                    <a:bodyPr/>
                    <a:lstStyle/>
                    <a:p>
                      <a:pPr algn="ctr" fontAlgn="b"/>
                      <a:r>
                        <a:rPr lang="en-IN" sz="1200" u="none" strike="noStrike" dirty="0">
                          <a:effectLst/>
                          <a:latin typeface="roboto" panose="02000000000000000000" pitchFamily="2" charset="0"/>
                          <a:ea typeface="roboto" panose="02000000000000000000" pitchFamily="2" charset="0"/>
                          <a:cs typeface="roboto" panose="02000000000000000000" pitchFamily="2" charset="0"/>
                        </a:rPr>
                        <a:t>shift right logical</a:t>
                      </a:r>
                      <a:endParaRPr lang="en-IN" sz="12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65314" marB="65314" anchor="b"/>
                </a:tc>
                <a:extLst>
                  <a:ext uri="{0D108BD9-81ED-4DB2-BD59-A6C34878D82A}">
                    <a16:rowId xmlns:a16="http://schemas.microsoft.com/office/drawing/2014/main" val="2102577453"/>
                  </a:ext>
                </a:extLst>
              </a:tr>
              <a:tr h="465238">
                <a:tc>
                  <a:txBody>
                    <a:bodyPr/>
                    <a:lstStyle/>
                    <a:p>
                      <a:pPr algn="ctr" fontAlgn="b"/>
                      <a:r>
                        <a:rPr lang="en-IN" sz="1100" u="none" strike="noStrike">
                          <a:effectLst/>
                          <a:latin typeface="roboto" panose="02000000000000000000" pitchFamily="2" charset="0"/>
                          <a:ea typeface="roboto" panose="02000000000000000000" pitchFamily="2" charset="0"/>
                          <a:cs typeface="roboto" panose="02000000000000000000" pitchFamily="2" charset="0"/>
                        </a:rPr>
                        <a:t>&lt;&lt;&lt;</a:t>
                      </a:r>
                      <a:endParaRPr lang="en-IN" sz="11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65314" marB="65314" anchor="b"/>
                </a:tc>
                <a:tc>
                  <a:txBody>
                    <a:bodyPr/>
                    <a:lstStyle/>
                    <a:p>
                      <a:pPr algn="ctr" fontAlgn="b"/>
                      <a:r>
                        <a:rPr lang="en-US" sz="1200" u="none" strike="noStrike" dirty="0">
                          <a:effectLst/>
                          <a:latin typeface="roboto" panose="02000000000000000000" pitchFamily="2" charset="0"/>
                          <a:ea typeface="roboto" panose="02000000000000000000" pitchFamily="2" charset="0"/>
                          <a:cs typeface="roboto" panose="02000000000000000000" pitchFamily="2" charset="0"/>
                        </a:rPr>
                        <a:t>shift left arithmetic (introduced in </a:t>
                      </a:r>
                      <a:r>
                        <a:rPr lang="en-US" sz="1200" u="none" strike="noStrike" dirty="0" err="1">
                          <a:effectLst/>
                          <a:latin typeface="roboto" panose="02000000000000000000" pitchFamily="2" charset="0"/>
                          <a:ea typeface="roboto" panose="02000000000000000000" pitchFamily="2" charset="0"/>
                          <a:cs typeface="roboto" panose="02000000000000000000" pitchFamily="2" charset="0"/>
                        </a:rPr>
                        <a:t>verilog</a:t>
                      </a:r>
                      <a:r>
                        <a:rPr lang="en-US" sz="1200" u="none" strike="noStrike" dirty="0">
                          <a:effectLst/>
                          <a:latin typeface="roboto" panose="02000000000000000000" pitchFamily="2" charset="0"/>
                          <a:ea typeface="roboto" panose="02000000000000000000" pitchFamily="2" charset="0"/>
                          <a:cs typeface="roboto" panose="02000000000000000000" pitchFamily="2" charset="0"/>
                        </a:rPr>
                        <a:t> 2001)</a:t>
                      </a:r>
                      <a:endParaRPr lang="en-US" sz="12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65314" marB="65314" anchor="b"/>
                </a:tc>
                <a:extLst>
                  <a:ext uri="{0D108BD9-81ED-4DB2-BD59-A6C34878D82A}">
                    <a16:rowId xmlns:a16="http://schemas.microsoft.com/office/drawing/2014/main" val="4184150381"/>
                  </a:ext>
                </a:extLst>
              </a:tr>
              <a:tr h="542409">
                <a:tc>
                  <a:txBody>
                    <a:bodyPr/>
                    <a:lstStyle/>
                    <a:p>
                      <a:pPr algn="ctr" fontAlgn="b"/>
                      <a:r>
                        <a:rPr lang="en-IN" sz="1100" u="none" strike="noStrike" dirty="0">
                          <a:effectLst/>
                          <a:latin typeface="roboto" panose="02000000000000000000" pitchFamily="2" charset="0"/>
                          <a:ea typeface="roboto" panose="02000000000000000000" pitchFamily="2" charset="0"/>
                          <a:cs typeface="roboto" panose="02000000000000000000" pitchFamily="2" charset="0"/>
                        </a:rPr>
                        <a:t>&gt;&gt;&gt;</a:t>
                      </a:r>
                      <a:endParaRPr lang="en-IN" sz="11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65314" marB="65314" anchor="b"/>
                </a:tc>
                <a:tc>
                  <a:txBody>
                    <a:bodyPr/>
                    <a:lstStyle/>
                    <a:p>
                      <a:pPr algn="ctr" fontAlgn="b"/>
                      <a:r>
                        <a:rPr lang="en-US" sz="1200" u="none" strike="noStrike" dirty="0">
                          <a:effectLst/>
                          <a:latin typeface="roboto" panose="02000000000000000000" pitchFamily="2" charset="0"/>
                          <a:ea typeface="roboto" panose="02000000000000000000" pitchFamily="2" charset="0"/>
                          <a:cs typeface="roboto" panose="02000000000000000000" pitchFamily="2" charset="0"/>
                        </a:rPr>
                        <a:t>shift right arithmetic (introduced in </a:t>
                      </a:r>
                      <a:r>
                        <a:rPr lang="en-US" sz="1200" u="none" strike="noStrike" dirty="0" err="1">
                          <a:effectLst/>
                          <a:latin typeface="roboto" panose="02000000000000000000" pitchFamily="2" charset="0"/>
                          <a:ea typeface="roboto" panose="02000000000000000000" pitchFamily="2" charset="0"/>
                          <a:cs typeface="roboto" panose="02000000000000000000" pitchFamily="2" charset="0"/>
                        </a:rPr>
                        <a:t>verilog</a:t>
                      </a:r>
                      <a:r>
                        <a:rPr lang="en-US" sz="1200" u="none" strike="noStrike" dirty="0">
                          <a:effectLst/>
                          <a:latin typeface="roboto" panose="02000000000000000000" pitchFamily="2" charset="0"/>
                          <a:ea typeface="roboto" panose="02000000000000000000" pitchFamily="2" charset="0"/>
                          <a:cs typeface="roboto" panose="02000000000000000000" pitchFamily="2" charset="0"/>
                        </a:rPr>
                        <a:t> 2001)</a:t>
                      </a:r>
                      <a:endParaRPr lang="en-US" sz="12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65314" marB="65314" anchor="b"/>
                </a:tc>
                <a:extLst>
                  <a:ext uri="{0D108BD9-81ED-4DB2-BD59-A6C34878D82A}">
                    <a16:rowId xmlns:a16="http://schemas.microsoft.com/office/drawing/2014/main" val="1562150939"/>
                  </a:ext>
                </a:extLst>
              </a:tr>
            </a:tbl>
          </a:graphicData>
        </a:graphic>
      </p:graphicFrame>
      <p:sp>
        <p:nvSpPr>
          <p:cNvPr id="9" name="TextBox 8">
            <a:extLst>
              <a:ext uri="{FF2B5EF4-FFF2-40B4-BE49-F238E27FC236}">
                <a16:creationId xmlns:a16="http://schemas.microsoft.com/office/drawing/2014/main" id="{BEC9D5F0-754B-6028-9B14-A343AA61091C}"/>
              </a:ext>
            </a:extLst>
          </p:cNvPr>
          <p:cNvSpPr txBox="1"/>
          <p:nvPr/>
        </p:nvSpPr>
        <p:spPr>
          <a:xfrm>
            <a:off x="2445000" y="5181442"/>
            <a:ext cx="7301999" cy="923330"/>
          </a:xfrm>
          <a:prstGeom prst="rect">
            <a:avLst/>
          </a:prstGeom>
          <a:noFill/>
        </p:spPr>
        <p:txBody>
          <a:bodyPr wrap="none" rtlCol="0">
            <a:spAutoFit/>
          </a:bodyPr>
          <a:lstStyle/>
          <a:p>
            <a:r>
              <a:rPr lang="en-IN" b="1" i="0" dirty="0">
                <a:solidFill>
                  <a:srgbClr val="404040"/>
                </a:solidFill>
                <a:effectLst/>
                <a:latin typeface="roboto" panose="02000000000000000000" pitchFamily="2" charset="0"/>
                <a:ea typeface="roboto" panose="02000000000000000000" pitchFamily="2" charset="0"/>
                <a:cs typeface="roboto" panose="02000000000000000000" pitchFamily="2" charset="0"/>
              </a:rPr>
              <a:t>Verilog Conditional Operator:- </a:t>
            </a:r>
            <a:r>
              <a:rPr lang="en-IN" b="1" i="0" dirty="0">
                <a:solidFill>
                  <a:srgbClr val="FFC000"/>
                </a:solidFill>
                <a:effectLst/>
                <a:latin typeface="roboto" panose="02000000000000000000" pitchFamily="2" charset="0"/>
                <a:ea typeface="roboto" panose="02000000000000000000" pitchFamily="2" charset="0"/>
                <a:cs typeface="roboto" panose="02000000000000000000" pitchFamily="2" charset="0"/>
              </a:rPr>
              <a:t>output = &lt;condition&gt; ? &lt;true&gt; : &lt;false&gt;</a:t>
            </a:r>
          </a:p>
          <a:p>
            <a:endParaRPr lang="en-IN" b="1" i="0" dirty="0">
              <a:solidFill>
                <a:srgbClr val="404040"/>
              </a:solidFill>
              <a:effectLst/>
              <a:latin typeface="roboto" panose="02000000000000000000" pitchFamily="2" charset="0"/>
              <a:ea typeface="roboto" panose="02000000000000000000" pitchFamily="2" charset="0"/>
              <a:cs typeface="roboto" panose="02000000000000000000" pitchFamily="2" charset="0"/>
            </a:endParaRPr>
          </a:p>
          <a:p>
            <a:endParaRPr lang="en-IN" dirty="0"/>
          </a:p>
        </p:txBody>
      </p:sp>
      <p:graphicFrame>
        <p:nvGraphicFramePr>
          <p:cNvPr id="10" name="Table 9">
            <a:extLst>
              <a:ext uri="{FF2B5EF4-FFF2-40B4-BE49-F238E27FC236}">
                <a16:creationId xmlns:a16="http://schemas.microsoft.com/office/drawing/2014/main" id="{F266BBD1-F6CA-7EC7-685E-7C92FC087574}"/>
              </a:ext>
            </a:extLst>
          </p:cNvPr>
          <p:cNvGraphicFramePr>
            <a:graphicFrameLocks noGrp="1"/>
          </p:cNvGraphicFramePr>
          <p:nvPr>
            <p:extLst>
              <p:ext uri="{D42A27DB-BD31-4B8C-83A1-F6EECF244321}">
                <p14:modId xmlns:p14="http://schemas.microsoft.com/office/powerpoint/2010/main" val="1079738530"/>
              </p:ext>
            </p:extLst>
          </p:nvPr>
        </p:nvGraphicFramePr>
        <p:xfrm>
          <a:off x="8595255" y="2827941"/>
          <a:ext cx="2855912" cy="1485825"/>
        </p:xfrm>
        <a:graphic>
          <a:graphicData uri="http://schemas.openxmlformats.org/drawingml/2006/table">
            <a:tbl>
              <a:tblPr>
                <a:tableStyleId>{69CF1AB2-1976-4502-BF36-3FF5EA218861}</a:tableStyleId>
              </a:tblPr>
              <a:tblGrid>
                <a:gridCol w="827566">
                  <a:extLst>
                    <a:ext uri="{9D8B030D-6E8A-4147-A177-3AD203B41FA5}">
                      <a16:colId xmlns:a16="http://schemas.microsoft.com/office/drawing/2014/main" val="3141777627"/>
                    </a:ext>
                  </a:extLst>
                </a:gridCol>
                <a:gridCol w="2028346">
                  <a:extLst>
                    <a:ext uri="{9D8B030D-6E8A-4147-A177-3AD203B41FA5}">
                      <a16:colId xmlns:a16="http://schemas.microsoft.com/office/drawing/2014/main" val="424389973"/>
                    </a:ext>
                  </a:extLst>
                </a:gridCol>
              </a:tblGrid>
              <a:tr h="448251">
                <a:tc gridSpan="2">
                  <a:txBody>
                    <a:bodyPr/>
                    <a:lstStyle/>
                    <a:p>
                      <a:pPr algn="ctr" fontAlgn="b"/>
                      <a:r>
                        <a:rPr lang="en-IN" sz="1200" b="1" u="none" strike="noStrike" dirty="0">
                          <a:effectLst/>
                          <a:latin typeface="roboto" panose="02000000000000000000" pitchFamily="2" charset="0"/>
                          <a:ea typeface="roboto" panose="02000000000000000000" pitchFamily="2" charset="0"/>
                          <a:cs typeface="roboto" panose="02000000000000000000" pitchFamily="2" charset="0"/>
                        </a:rPr>
                        <a:t>Verilog Concatenation Operator</a:t>
                      </a:r>
                      <a:endParaRPr lang="en-IN" sz="12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b"/>
                </a:tc>
                <a:tc hMerge="1">
                  <a:txBody>
                    <a:bodyPr/>
                    <a:lstStyle/>
                    <a:p>
                      <a:endParaRPr lang="en-IN"/>
                    </a:p>
                  </a:txBody>
                  <a:tcPr/>
                </a:tc>
                <a:extLst>
                  <a:ext uri="{0D108BD9-81ED-4DB2-BD59-A6C34878D82A}">
                    <a16:rowId xmlns:a16="http://schemas.microsoft.com/office/drawing/2014/main" val="2575054325"/>
                  </a:ext>
                </a:extLst>
              </a:tr>
              <a:tr h="246034">
                <a:tc>
                  <a:txBody>
                    <a:bodyPr/>
                    <a:lstStyle/>
                    <a:p>
                      <a:pPr algn="ctr" fontAlgn="b"/>
                      <a:r>
                        <a:rPr lang="en-IN" sz="1200" u="none" strike="noStrike">
                          <a:effectLst/>
                          <a:latin typeface="roboto" panose="02000000000000000000" pitchFamily="2" charset="0"/>
                          <a:ea typeface="roboto" panose="02000000000000000000" pitchFamily="2" charset="0"/>
                          <a:cs typeface="roboto" panose="02000000000000000000" pitchFamily="2" charset="0"/>
                        </a:rPr>
                        <a:t>Operator</a:t>
                      </a:r>
                      <a:endParaRPr lang="en-IN"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b"/>
                </a:tc>
                <a:tc>
                  <a:txBody>
                    <a:bodyPr/>
                    <a:lstStyle/>
                    <a:p>
                      <a:pPr algn="ctr" fontAlgn="b"/>
                      <a:r>
                        <a:rPr lang="en-IN" sz="1200" u="none" strike="noStrike" dirty="0">
                          <a:effectLst/>
                          <a:latin typeface="roboto" panose="02000000000000000000" pitchFamily="2" charset="0"/>
                          <a:ea typeface="roboto" panose="02000000000000000000" pitchFamily="2" charset="0"/>
                          <a:cs typeface="roboto" panose="02000000000000000000" pitchFamily="2" charset="0"/>
                        </a:rPr>
                        <a:t>Description</a:t>
                      </a:r>
                      <a:endParaRPr lang="en-IN" sz="12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b"/>
                </a:tc>
                <a:extLst>
                  <a:ext uri="{0D108BD9-81ED-4DB2-BD59-A6C34878D82A}">
                    <a16:rowId xmlns:a16="http://schemas.microsoft.com/office/drawing/2014/main" val="711468596"/>
                  </a:ext>
                </a:extLst>
              </a:tr>
              <a:tr h="395770">
                <a:tc>
                  <a:txBody>
                    <a:bodyPr/>
                    <a:lstStyle/>
                    <a:p>
                      <a:pPr algn="ctr" fontAlgn="b"/>
                      <a:r>
                        <a:rPr lang="en-IN" sz="1200" u="none" strike="noStrike">
                          <a:effectLst/>
                          <a:latin typeface="roboto" panose="02000000000000000000" pitchFamily="2" charset="0"/>
                          <a:ea typeface="roboto" panose="02000000000000000000" pitchFamily="2" charset="0"/>
                          <a:cs typeface="roboto" panose="02000000000000000000" pitchFamily="2" charset="0"/>
                        </a:rPr>
                        <a:t>{ }</a:t>
                      </a:r>
                      <a:endParaRPr lang="en-IN"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65314" marB="65314" anchor="b"/>
                </a:tc>
                <a:tc>
                  <a:txBody>
                    <a:bodyPr/>
                    <a:lstStyle/>
                    <a:p>
                      <a:pPr algn="ctr" fontAlgn="b"/>
                      <a:r>
                        <a:rPr lang="en-IN" sz="1200" u="none" strike="noStrike" dirty="0">
                          <a:effectLst/>
                          <a:latin typeface="roboto" panose="02000000000000000000" pitchFamily="2" charset="0"/>
                          <a:ea typeface="roboto" panose="02000000000000000000" pitchFamily="2" charset="0"/>
                          <a:cs typeface="roboto" panose="02000000000000000000" pitchFamily="2" charset="0"/>
                        </a:rPr>
                        <a:t>Concatenation operator</a:t>
                      </a:r>
                      <a:endParaRPr lang="en-IN" sz="12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65314" marB="65314" anchor="b"/>
                </a:tc>
                <a:extLst>
                  <a:ext uri="{0D108BD9-81ED-4DB2-BD59-A6C34878D82A}">
                    <a16:rowId xmlns:a16="http://schemas.microsoft.com/office/drawing/2014/main" val="1573728966"/>
                  </a:ext>
                </a:extLst>
              </a:tr>
              <a:tr h="395770">
                <a:tc>
                  <a:txBody>
                    <a:bodyPr/>
                    <a:lstStyle/>
                    <a:p>
                      <a:pPr algn="ctr" fontAlgn="b"/>
                      <a:r>
                        <a:rPr lang="en-IN" sz="1200" u="none" strike="noStrike">
                          <a:effectLst/>
                          <a:latin typeface="roboto" panose="02000000000000000000" pitchFamily="2" charset="0"/>
                          <a:ea typeface="roboto" panose="02000000000000000000" pitchFamily="2" charset="0"/>
                          <a:cs typeface="roboto" panose="02000000000000000000" pitchFamily="2" charset="0"/>
                        </a:rPr>
                        <a:t>{{ }}</a:t>
                      </a:r>
                      <a:endParaRPr lang="en-IN"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65314" marB="65314" anchor="b"/>
                </a:tc>
                <a:tc>
                  <a:txBody>
                    <a:bodyPr/>
                    <a:lstStyle/>
                    <a:p>
                      <a:pPr algn="ctr" fontAlgn="b"/>
                      <a:r>
                        <a:rPr lang="en-IN" sz="1200" u="none" strike="noStrike" dirty="0">
                          <a:effectLst/>
                          <a:latin typeface="roboto" panose="02000000000000000000" pitchFamily="2" charset="0"/>
                          <a:ea typeface="roboto" panose="02000000000000000000" pitchFamily="2" charset="0"/>
                          <a:cs typeface="roboto" panose="02000000000000000000" pitchFamily="2" charset="0"/>
                        </a:rPr>
                        <a:t>Replication operator</a:t>
                      </a:r>
                      <a:endParaRPr lang="en-IN" sz="12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65314" marB="65314" anchor="b"/>
                </a:tc>
                <a:extLst>
                  <a:ext uri="{0D108BD9-81ED-4DB2-BD59-A6C34878D82A}">
                    <a16:rowId xmlns:a16="http://schemas.microsoft.com/office/drawing/2014/main" val="709217438"/>
                  </a:ext>
                </a:extLst>
              </a:tr>
            </a:tbl>
          </a:graphicData>
        </a:graphic>
      </p:graphicFrame>
      <p:sp>
        <p:nvSpPr>
          <p:cNvPr id="11" name="TextBox 10">
            <a:extLst>
              <a:ext uri="{FF2B5EF4-FFF2-40B4-BE49-F238E27FC236}">
                <a16:creationId xmlns:a16="http://schemas.microsoft.com/office/drawing/2014/main" id="{3D530681-5D58-2C08-63FA-DC68AFD85FE3}"/>
              </a:ext>
            </a:extLst>
          </p:cNvPr>
          <p:cNvSpPr txBox="1"/>
          <p:nvPr/>
        </p:nvSpPr>
        <p:spPr>
          <a:xfrm>
            <a:off x="10870500" y="935520"/>
            <a:ext cx="1116011" cy="707886"/>
          </a:xfrm>
          <a:prstGeom prst="rect">
            <a:avLst/>
          </a:prstGeom>
          <a:noFill/>
        </p:spPr>
        <p:txBody>
          <a:bodyPr wrap="none" rtlCol="0">
            <a:spAutoFit/>
          </a:bodyPr>
          <a:lstStyle/>
          <a:p>
            <a:pPr algn="ctr"/>
            <a:r>
              <a:rPr lang="en-IN" sz="2400" b="1" dirty="0">
                <a:solidFill>
                  <a:schemeClr val="bg1"/>
                </a:solidFill>
                <a:latin typeface="roboto" panose="02000000000000000000" pitchFamily="2" charset="0"/>
                <a:ea typeface="roboto" panose="02000000000000000000" pitchFamily="2" charset="0"/>
                <a:cs typeface="roboto" panose="02000000000000000000" pitchFamily="2" charset="0"/>
              </a:rPr>
              <a:t>DAY-1</a:t>
            </a:r>
          </a:p>
          <a:p>
            <a:pPr algn="ctr"/>
            <a:r>
              <a:rPr lang="en-IN" sz="1600" b="1" dirty="0">
                <a:solidFill>
                  <a:schemeClr val="bg1"/>
                </a:solidFill>
                <a:latin typeface="roboto" panose="02000000000000000000" pitchFamily="2" charset="0"/>
                <a:ea typeface="roboto" panose="02000000000000000000" pitchFamily="2" charset="0"/>
                <a:cs typeface="roboto" panose="02000000000000000000" pitchFamily="2" charset="0"/>
              </a:rPr>
              <a:t>Session-II</a:t>
            </a:r>
          </a:p>
        </p:txBody>
      </p:sp>
    </p:spTree>
    <p:extLst>
      <p:ext uri="{BB962C8B-B14F-4D97-AF65-F5344CB8AC3E}">
        <p14:creationId xmlns:p14="http://schemas.microsoft.com/office/powerpoint/2010/main" val="30435073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092F3-25FC-E161-4AF9-0F2B3F9DFCFF}"/>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Verilog Syntax:-</a:t>
            </a:r>
            <a:r>
              <a:rPr lang="en-IN" dirty="0"/>
              <a:t> Structured Procedures </a:t>
            </a:r>
            <a:endParaRPr lang="en-IN" dirty="0">
              <a:latin typeface="roboto" panose="02000000000000000000" pitchFamily="2" charset="0"/>
              <a:ea typeface="roboto" panose="02000000000000000000" pitchFamily="2" charset="0"/>
              <a:cs typeface="roboto" panose="02000000000000000000" pitchFamily="2" charset="0"/>
            </a:endParaRPr>
          </a:p>
        </p:txBody>
      </p:sp>
      <p:sp>
        <p:nvSpPr>
          <p:cNvPr id="3" name="Content Placeholder 2">
            <a:extLst>
              <a:ext uri="{FF2B5EF4-FFF2-40B4-BE49-F238E27FC236}">
                <a16:creationId xmlns:a16="http://schemas.microsoft.com/office/drawing/2014/main" id="{BEC7FC8A-8C88-0123-02C9-3E97FCFE8B02}"/>
              </a:ext>
            </a:extLst>
          </p:cNvPr>
          <p:cNvSpPr>
            <a:spLocks noGrp="1"/>
          </p:cNvSpPr>
          <p:nvPr>
            <p:ph idx="1"/>
          </p:nvPr>
        </p:nvSpPr>
        <p:spPr>
          <a:xfrm>
            <a:off x="689411" y="2065867"/>
            <a:ext cx="10813178" cy="4483100"/>
          </a:xfrm>
        </p:spPr>
        <p:txBody>
          <a:bodyPr>
            <a:normAutofit/>
          </a:bodyPr>
          <a:lstStyle/>
          <a:p>
            <a:pPr marL="0" indent="0" algn="just">
              <a:lnSpc>
                <a:spcPct val="150000"/>
              </a:lnSpc>
              <a:buNone/>
            </a:pPr>
            <a:r>
              <a:rPr lang="en-US" sz="1800" dirty="0">
                <a:latin typeface="roboto" panose="02000000000000000000" pitchFamily="2" charset="0"/>
                <a:ea typeface="roboto" panose="02000000000000000000" pitchFamily="2" charset="0"/>
                <a:cs typeface="roboto" panose="02000000000000000000" pitchFamily="2" charset="0"/>
              </a:rPr>
              <a:t>There are 2 structured procedure statements, namely initial and always. </a:t>
            </a:r>
          </a:p>
          <a:p>
            <a:pPr marL="0" indent="0" algn="just">
              <a:lnSpc>
                <a:spcPct val="150000"/>
              </a:lnSpc>
              <a:buNone/>
            </a:pPr>
            <a:r>
              <a:rPr lang="en-US" sz="1800" dirty="0">
                <a:latin typeface="roboto" panose="02000000000000000000" pitchFamily="2" charset="0"/>
                <a:ea typeface="roboto" panose="02000000000000000000" pitchFamily="2" charset="0"/>
                <a:cs typeface="roboto" panose="02000000000000000000" pitchFamily="2" charset="0"/>
              </a:rPr>
              <a:t>They are the basic statements for behavioral modeling from which other behavioral statements are declared. </a:t>
            </a:r>
          </a:p>
          <a:p>
            <a:pPr marL="0" indent="0" algn="just">
              <a:lnSpc>
                <a:spcPct val="150000"/>
              </a:lnSpc>
              <a:buNone/>
            </a:pPr>
            <a:r>
              <a:rPr lang="en-US" sz="1800" dirty="0">
                <a:latin typeface="roboto" panose="02000000000000000000" pitchFamily="2" charset="0"/>
                <a:ea typeface="roboto" panose="02000000000000000000" pitchFamily="2" charset="0"/>
                <a:cs typeface="roboto" panose="02000000000000000000" pitchFamily="2" charset="0"/>
              </a:rPr>
              <a:t>They cannot be nested, but many of them can be declared within a module.</a:t>
            </a:r>
          </a:p>
          <a:p>
            <a:pPr marL="0" indent="0" algn="just">
              <a:lnSpc>
                <a:spcPct val="150000"/>
              </a:lnSpc>
              <a:buNone/>
            </a:pPr>
            <a:r>
              <a:rPr lang="en-US" sz="1800" dirty="0">
                <a:latin typeface="roboto" panose="02000000000000000000" pitchFamily="2" charset="0"/>
                <a:ea typeface="roboto" panose="02000000000000000000" pitchFamily="2" charset="0"/>
                <a:cs typeface="roboto" panose="02000000000000000000" pitchFamily="2" charset="0"/>
              </a:rPr>
              <a:t> a) </a:t>
            </a:r>
            <a:r>
              <a:rPr lang="en-US" sz="1800" dirty="0">
                <a:solidFill>
                  <a:srgbClr val="FFFF00"/>
                </a:solidFill>
                <a:latin typeface="roboto" panose="02000000000000000000" pitchFamily="2" charset="0"/>
                <a:ea typeface="roboto" panose="02000000000000000000" pitchFamily="2" charset="0"/>
                <a:cs typeface="roboto" panose="02000000000000000000" pitchFamily="2" charset="0"/>
              </a:rPr>
              <a:t>initial </a:t>
            </a:r>
            <a:r>
              <a:rPr lang="en-US" sz="1800" dirty="0">
                <a:latin typeface="roboto" panose="02000000000000000000" pitchFamily="2" charset="0"/>
                <a:ea typeface="roboto" panose="02000000000000000000" pitchFamily="2" charset="0"/>
                <a:cs typeface="roboto" panose="02000000000000000000" pitchFamily="2" charset="0"/>
              </a:rPr>
              <a:t>statement:-</a:t>
            </a:r>
            <a:r>
              <a:rPr lang="en-US" sz="1800" dirty="0">
                <a:solidFill>
                  <a:srgbClr val="FFFF00"/>
                </a:solidFill>
                <a:latin typeface="roboto" panose="02000000000000000000" pitchFamily="2" charset="0"/>
                <a:ea typeface="roboto" panose="02000000000000000000" pitchFamily="2" charset="0"/>
                <a:cs typeface="roboto" panose="02000000000000000000" pitchFamily="2" charset="0"/>
              </a:rPr>
              <a:t> </a:t>
            </a:r>
            <a:r>
              <a:rPr lang="en-US" sz="1800" dirty="0">
                <a:latin typeface="roboto" panose="02000000000000000000" pitchFamily="2" charset="0"/>
                <a:ea typeface="roboto" panose="02000000000000000000" pitchFamily="2" charset="0"/>
                <a:cs typeface="roboto" panose="02000000000000000000" pitchFamily="2" charset="0"/>
              </a:rPr>
              <a:t>initial statement executes exactly once and becomes inactive upon exhaustion. If there are multiple initial statements, they all start to execute concurrently at time 0. </a:t>
            </a:r>
          </a:p>
          <a:p>
            <a:pPr marL="0" indent="0" algn="just">
              <a:lnSpc>
                <a:spcPct val="150000"/>
              </a:lnSpc>
              <a:buNone/>
            </a:pPr>
            <a:r>
              <a:rPr lang="en-US" sz="1800" dirty="0">
                <a:latin typeface="roboto" panose="02000000000000000000" pitchFamily="2" charset="0"/>
                <a:ea typeface="roboto" panose="02000000000000000000" pitchFamily="2" charset="0"/>
                <a:cs typeface="roboto" panose="02000000000000000000" pitchFamily="2" charset="0"/>
              </a:rPr>
              <a:t>b) </a:t>
            </a:r>
            <a:r>
              <a:rPr lang="en-US" sz="1800" dirty="0">
                <a:solidFill>
                  <a:srgbClr val="FFFF00"/>
                </a:solidFill>
                <a:latin typeface="roboto" panose="02000000000000000000" pitchFamily="2" charset="0"/>
                <a:ea typeface="roboto" panose="02000000000000000000" pitchFamily="2" charset="0"/>
                <a:cs typeface="roboto" panose="02000000000000000000" pitchFamily="2" charset="0"/>
              </a:rPr>
              <a:t>always</a:t>
            </a:r>
            <a:r>
              <a:rPr lang="en-US" sz="1800" dirty="0">
                <a:latin typeface="roboto" panose="02000000000000000000" pitchFamily="2" charset="0"/>
                <a:ea typeface="roboto" panose="02000000000000000000" pitchFamily="2" charset="0"/>
                <a:cs typeface="roboto" panose="02000000000000000000" pitchFamily="2" charset="0"/>
              </a:rPr>
              <a:t> statement:-  always statement continuously repeats itself throughout the simulation. If there are multiple always statements, they all start to execute concurrently at time 0. always statements may be triggered by events using an event recognizing list </a:t>
            </a:r>
            <a:r>
              <a:rPr lang="en-US" sz="1800" dirty="0">
                <a:solidFill>
                  <a:srgbClr val="FFFF00"/>
                </a:solidFill>
                <a:latin typeface="roboto" panose="02000000000000000000" pitchFamily="2" charset="0"/>
                <a:ea typeface="roboto" panose="02000000000000000000" pitchFamily="2" charset="0"/>
                <a:cs typeface="roboto" panose="02000000000000000000" pitchFamily="2" charset="0"/>
              </a:rPr>
              <a:t>@( )</a:t>
            </a:r>
            <a:r>
              <a:rPr lang="en-US" sz="1800" dirty="0">
                <a:latin typeface="roboto" panose="02000000000000000000" pitchFamily="2" charset="0"/>
                <a:ea typeface="roboto" panose="02000000000000000000" pitchFamily="2" charset="0"/>
                <a:cs typeface="roboto" panose="02000000000000000000" pitchFamily="2" charset="0"/>
              </a:rPr>
              <a:t>.</a:t>
            </a:r>
          </a:p>
        </p:txBody>
      </p:sp>
      <p:sp>
        <p:nvSpPr>
          <p:cNvPr id="4" name="TextBox 3">
            <a:extLst>
              <a:ext uri="{FF2B5EF4-FFF2-40B4-BE49-F238E27FC236}">
                <a16:creationId xmlns:a16="http://schemas.microsoft.com/office/drawing/2014/main" id="{EB7AEC21-96F0-16A5-0C25-6E692CD3A74F}"/>
              </a:ext>
            </a:extLst>
          </p:cNvPr>
          <p:cNvSpPr txBox="1"/>
          <p:nvPr/>
        </p:nvSpPr>
        <p:spPr>
          <a:xfrm>
            <a:off x="10870500" y="935520"/>
            <a:ext cx="1116011" cy="707886"/>
          </a:xfrm>
          <a:prstGeom prst="rect">
            <a:avLst/>
          </a:prstGeom>
          <a:noFill/>
        </p:spPr>
        <p:txBody>
          <a:bodyPr wrap="none" rtlCol="0">
            <a:spAutoFit/>
          </a:bodyPr>
          <a:lstStyle/>
          <a:p>
            <a:pPr algn="ctr"/>
            <a:r>
              <a:rPr lang="en-IN" sz="2400" b="1" dirty="0">
                <a:solidFill>
                  <a:schemeClr val="bg1"/>
                </a:solidFill>
                <a:latin typeface="roboto" panose="02000000000000000000" pitchFamily="2" charset="0"/>
                <a:ea typeface="roboto" panose="02000000000000000000" pitchFamily="2" charset="0"/>
                <a:cs typeface="roboto" panose="02000000000000000000" pitchFamily="2" charset="0"/>
              </a:rPr>
              <a:t>DAY-1</a:t>
            </a:r>
          </a:p>
          <a:p>
            <a:pPr algn="ctr"/>
            <a:r>
              <a:rPr lang="en-IN" sz="1600" b="1" dirty="0">
                <a:solidFill>
                  <a:schemeClr val="bg1"/>
                </a:solidFill>
                <a:latin typeface="roboto" panose="02000000000000000000" pitchFamily="2" charset="0"/>
                <a:ea typeface="roboto" panose="02000000000000000000" pitchFamily="2" charset="0"/>
                <a:cs typeface="roboto" panose="02000000000000000000" pitchFamily="2" charset="0"/>
              </a:rPr>
              <a:t>Session-II</a:t>
            </a:r>
          </a:p>
        </p:txBody>
      </p:sp>
    </p:spTree>
    <p:extLst>
      <p:ext uri="{BB962C8B-B14F-4D97-AF65-F5344CB8AC3E}">
        <p14:creationId xmlns:p14="http://schemas.microsoft.com/office/powerpoint/2010/main" val="31809737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092F3-25FC-E161-4AF9-0F2B3F9DFCFF}"/>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Verilog Syntax:-</a:t>
            </a:r>
            <a:r>
              <a:rPr lang="en-IN" dirty="0"/>
              <a:t>Conditional Statements</a:t>
            </a:r>
            <a:endParaRPr lang="en-IN" dirty="0">
              <a:latin typeface="roboto" panose="02000000000000000000" pitchFamily="2" charset="0"/>
              <a:ea typeface="roboto" panose="02000000000000000000" pitchFamily="2" charset="0"/>
              <a:cs typeface="roboto" panose="02000000000000000000" pitchFamily="2" charset="0"/>
            </a:endParaRPr>
          </a:p>
        </p:txBody>
      </p:sp>
      <p:sp>
        <p:nvSpPr>
          <p:cNvPr id="3" name="Content Placeholder 2">
            <a:extLst>
              <a:ext uri="{FF2B5EF4-FFF2-40B4-BE49-F238E27FC236}">
                <a16:creationId xmlns:a16="http://schemas.microsoft.com/office/drawing/2014/main" id="{BEC7FC8A-8C88-0123-02C9-3E97FCFE8B02}"/>
              </a:ext>
            </a:extLst>
          </p:cNvPr>
          <p:cNvSpPr>
            <a:spLocks noGrp="1"/>
          </p:cNvSpPr>
          <p:nvPr>
            <p:ph idx="1"/>
          </p:nvPr>
        </p:nvSpPr>
        <p:spPr>
          <a:xfrm>
            <a:off x="689411" y="2065867"/>
            <a:ext cx="11024222" cy="1409700"/>
          </a:xfrm>
        </p:spPr>
        <p:txBody>
          <a:bodyPr>
            <a:normAutofit lnSpcReduction="10000"/>
          </a:bodyPr>
          <a:lstStyle/>
          <a:p>
            <a:pPr marL="0" indent="0" algn="just">
              <a:lnSpc>
                <a:spcPct val="150000"/>
              </a:lnSpc>
              <a:buNone/>
            </a:pPr>
            <a:r>
              <a:rPr lang="en-US" sz="1800" dirty="0">
                <a:latin typeface="roboto" panose="02000000000000000000" pitchFamily="2" charset="0"/>
                <a:ea typeface="roboto" panose="02000000000000000000" pitchFamily="2" charset="0"/>
                <a:cs typeface="roboto" panose="02000000000000000000" pitchFamily="2" charset="0"/>
              </a:rPr>
              <a:t>The body only allows a single statement. If multiple statements are desired, block statements may be used to enclose multiple statements in place of the body.</a:t>
            </a:r>
          </a:p>
          <a:p>
            <a:pPr marL="342900" indent="-342900" algn="just">
              <a:lnSpc>
                <a:spcPct val="150000"/>
              </a:lnSpc>
              <a:buAutoNum type="alphaLcParenR"/>
            </a:pPr>
            <a:r>
              <a:rPr lang="en-US" sz="1800" dirty="0">
                <a:latin typeface="roboto" panose="02000000000000000000" pitchFamily="2" charset="0"/>
                <a:ea typeface="roboto" panose="02000000000000000000" pitchFamily="2" charset="0"/>
                <a:cs typeface="roboto" panose="02000000000000000000" pitchFamily="2" charset="0"/>
              </a:rPr>
              <a:t>If-Then-Else:-</a:t>
            </a:r>
          </a:p>
          <a:p>
            <a:pPr marL="0" indent="0" algn="just">
              <a:lnSpc>
                <a:spcPct val="150000"/>
              </a:lnSpc>
              <a:buNone/>
            </a:pPr>
            <a:endParaRPr lang="en-US" sz="1600" dirty="0">
              <a:latin typeface="roboto" panose="02000000000000000000" pitchFamily="2" charset="0"/>
              <a:ea typeface="roboto" panose="02000000000000000000" pitchFamily="2" charset="0"/>
              <a:cs typeface="roboto" panose="02000000000000000000" pitchFamily="2" charset="0"/>
            </a:endParaRPr>
          </a:p>
          <a:p>
            <a:pPr marL="0" indent="0" algn="just">
              <a:lnSpc>
                <a:spcPct val="150000"/>
              </a:lnSpc>
              <a:buNone/>
            </a:pPr>
            <a:endParaRPr lang="en-US" sz="1600" dirty="0">
              <a:latin typeface="roboto" panose="02000000000000000000" pitchFamily="2" charset="0"/>
              <a:ea typeface="roboto" panose="02000000000000000000" pitchFamily="2" charset="0"/>
              <a:cs typeface="roboto" panose="02000000000000000000" pitchFamily="2" charset="0"/>
            </a:endParaRPr>
          </a:p>
        </p:txBody>
      </p:sp>
      <p:pic>
        <p:nvPicPr>
          <p:cNvPr id="5" name="Picture 4">
            <a:extLst>
              <a:ext uri="{FF2B5EF4-FFF2-40B4-BE49-F238E27FC236}">
                <a16:creationId xmlns:a16="http://schemas.microsoft.com/office/drawing/2014/main" id="{4D6EC2D8-3081-364D-B106-05602ADEC29F}"/>
              </a:ext>
            </a:extLst>
          </p:cNvPr>
          <p:cNvPicPr>
            <a:picLocks noChangeAspect="1"/>
          </p:cNvPicPr>
          <p:nvPr/>
        </p:nvPicPr>
        <p:blipFill>
          <a:blip r:embed="rId2"/>
          <a:stretch>
            <a:fillRect/>
          </a:stretch>
        </p:blipFill>
        <p:spPr>
          <a:xfrm>
            <a:off x="2523066" y="3048347"/>
            <a:ext cx="3437467" cy="3657254"/>
          </a:xfrm>
          <a:prstGeom prst="rect">
            <a:avLst/>
          </a:prstGeom>
        </p:spPr>
      </p:pic>
      <p:sp>
        <p:nvSpPr>
          <p:cNvPr id="6" name="TextBox 5">
            <a:extLst>
              <a:ext uri="{FF2B5EF4-FFF2-40B4-BE49-F238E27FC236}">
                <a16:creationId xmlns:a16="http://schemas.microsoft.com/office/drawing/2014/main" id="{0FFEED3E-81EF-19A2-8C8E-D4222D51EABE}"/>
              </a:ext>
            </a:extLst>
          </p:cNvPr>
          <p:cNvSpPr txBox="1"/>
          <p:nvPr/>
        </p:nvSpPr>
        <p:spPr>
          <a:xfrm>
            <a:off x="6201522" y="3048347"/>
            <a:ext cx="1320799" cy="369332"/>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b) Case:-</a:t>
            </a:r>
            <a:endParaRPr lang="en-IN" dirty="0">
              <a:latin typeface="roboto" panose="02000000000000000000" pitchFamily="2" charset="0"/>
              <a:ea typeface="roboto" panose="02000000000000000000" pitchFamily="2" charset="0"/>
              <a:cs typeface="roboto" panose="02000000000000000000" pitchFamily="2" charset="0"/>
            </a:endParaRPr>
          </a:p>
        </p:txBody>
      </p:sp>
      <p:pic>
        <p:nvPicPr>
          <p:cNvPr id="8" name="Picture 7">
            <a:extLst>
              <a:ext uri="{FF2B5EF4-FFF2-40B4-BE49-F238E27FC236}">
                <a16:creationId xmlns:a16="http://schemas.microsoft.com/office/drawing/2014/main" id="{1169EAEF-07BB-0D99-7D2D-12CEE11BCE7E}"/>
              </a:ext>
            </a:extLst>
          </p:cNvPr>
          <p:cNvPicPr>
            <a:picLocks noChangeAspect="1"/>
          </p:cNvPicPr>
          <p:nvPr/>
        </p:nvPicPr>
        <p:blipFill>
          <a:blip r:embed="rId3"/>
          <a:stretch>
            <a:fillRect/>
          </a:stretch>
        </p:blipFill>
        <p:spPr>
          <a:xfrm>
            <a:off x="7794188" y="3048347"/>
            <a:ext cx="3683000" cy="2687876"/>
          </a:xfrm>
          <a:prstGeom prst="rect">
            <a:avLst/>
          </a:prstGeom>
        </p:spPr>
      </p:pic>
      <p:sp>
        <p:nvSpPr>
          <p:cNvPr id="9" name="TextBox 8">
            <a:extLst>
              <a:ext uri="{FF2B5EF4-FFF2-40B4-BE49-F238E27FC236}">
                <a16:creationId xmlns:a16="http://schemas.microsoft.com/office/drawing/2014/main" id="{11D1DC50-205F-AD5C-0F7E-86013C66DD6B}"/>
              </a:ext>
            </a:extLst>
          </p:cNvPr>
          <p:cNvSpPr txBox="1"/>
          <p:nvPr/>
        </p:nvSpPr>
        <p:spPr>
          <a:xfrm>
            <a:off x="10870500" y="935520"/>
            <a:ext cx="1116011" cy="707886"/>
          </a:xfrm>
          <a:prstGeom prst="rect">
            <a:avLst/>
          </a:prstGeom>
          <a:noFill/>
        </p:spPr>
        <p:txBody>
          <a:bodyPr wrap="none" rtlCol="0">
            <a:spAutoFit/>
          </a:bodyPr>
          <a:lstStyle/>
          <a:p>
            <a:pPr algn="ctr"/>
            <a:r>
              <a:rPr lang="en-IN" sz="2400" b="1" dirty="0">
                <a:solidFill>
                  <a:schemeClr val="bg1"/>
                </a:solidFill>
                <a:latin typeface="roboto" panose="02000000000000000000" pitchFamily="2" charset="0"/>
                <a:ea typeface="roboto" panose="02000000000000000000" pitchFamily="2" charset="0"/>
                <a:cs typeface="roboto" panose="02000000000000000000" pitchFamily="2" charset="0"/>
              </a:rPr>
              <a:t>DAY-1</a:t>
            </a:r>
          </a:p>
          <a:p>
            <a:pPr algn="ctr"/>
            <a:r>
              <a:rPr lang="en-IN" sz="1600" b="1" dirty="0">
                <a:solidFill>
                  <a:schemeClr val="bg1"/>
                </a:solidFill>
                <a:latin typeface="roboto" panose="02000000000000000000" pitchFamily="2" charset="0"/>
                <a:ea typeface="roboto" panose="02000000000000000000" pitchFamily="2" charset="0"/>
                <a:cs typeface="roboto" panose="02000000000000000000" pitchFamily="2" charset="0"/>
              </a:rPr>
              <a:t>Session-II</a:t>
            </a:r>
          </a:p>
        </p:txBody>
      </p:sp>
    </p:spTree>
    <p:extLst>
      <p:ext uri="{BB962C8B-B14F-4D97-AF65-F5344CB8AC3E}">
        <p14:creationId xmlns:p14="http://schemas.microsoft.com/office/powerpoint/2010/main" val="10208114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092F3-25FC-E161-4AF9-0F2B3F9DFCFF}"/>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Verilog Syntax:-</a:t>
            </a:r>
            <a:r>
              <a:rPr lang="en-IN" dirty="0"/>
              <a:t> Loop Statements</a:t>
            </a:r>
            <a:endParaRPr lang="en-IN" dirty="0">
              <a:latin typeface="roboto" panose="02000000000000000000" pitchFamily="2" charset="0"/>
              <a:ea typeface="roboto" panose="02000000000000000000" pitchFamily="2" charset="0"/>
              <a:cs typeface="roboto" panose="02000000000000000000" pitchFamily="2" charset="0"/>
            </a:endParaRPr>
          </a:p>
        </p:txBody>
      </p:sp>
      <p:sp>
        <p:nvSpPr>
          <p:cNvPr id="3" name="Content Placeholder 2">
            <a:extLst>
              <a:ext uri="{FF2B5EF4-FFF2-40B4-BE49-F238E27FC236}">
                <a16:creationId xmlns:a16="http://schemas.microsoft.com/office/drawing/2014/main" id="{BEC7FC8A-8C88-0123-02C9-3E97FCFE8B02}"/>
              </a:ext>
            </a:extLst>
          </p:cNvPr>
          <p:cNvSpPr>
            <a:spLocks noGrp="1"/>
          </p:cNvSpPr>
          <p:nvPr>
            <p:ph idx="1"/>
          </p:nvPr>
        </p:nvSpPr>
        <p:spPr>
          <a:xfrm>
            <a:off x="689411" y="2065867"/>
            <a:ext cx="10813178" cy="956733"/>
          </a:xfrm>
        </p:spPr>
        <p:txBody>
          <a:bodyPr>
            <a:normAutofit/>
          </a:bodyPr>
          <a:lstStyle/>
          <a:p>
            <a:pPr marL="0" indent="0" algn="just">
              <a:lnSpc>
                <a:spcPct val="150000"/>
              </a:lnSpc>
              <a:buNone/>
            </a:pPr>
            <a:r>
              <a:rPr lang="en-US" sz="1800" dirty="0">
                <a:latin typeface="roboto" panose="02000000000000000000" pitchFamily="2" charset="0"/>
                <a:ea typeface="roboto" panose="02000000000000000000" pitchFamily="2" charset="0"/>
                <a:cs typeface="roboto" panose="02000000000000000000" pitchFamily="2" charset="0"/>
              </a:rPr>
              <a:t>The body only allows a single statement. If multiple statements are desired, block statements may be used to enclose multiple statements in place of the body.</a:t>
            </a:r>
          </a:p>
          <a:p>
            <a:pPr marL="0" indent="0" algn="just">
              <a:lnSpc>
                <a:spcPct val="150000"/>
              </a:lnSpc>
              <a:buNone/>
            </a:pPr>
            <a:endParaRPr lang="en-US" sz="1600" dirty="0">
              <a:latin typeface="roboto" panose="02000000000000000000" pitchFamily="2" charset="0"/>
              <a:ea typeface="roboto" panose="02000000000000000000" pitchFamily="2" charset="0"/>
              <a:cs typeface="roboto" panose="02000000000000000000" pitchFamily="2" charset="0"/>
            </a:endParaRPr>
          </a:p>
        </p:txBody>
      </p:sp>
      <p:pic>
        <p:nvPicPr>
          <p:cNvPr id="5" name="Picture 4">
            <a:extLst>
              <a:ext uri="{FF2B5EF4-FFF2-40B4-BE49-F238E27FC236}">
                <a16:creationId xmlns:a16="http://schemas.microsoft.com/office/drawing/2014/main" id="{04D459D5-3FAF-1940-75C9-F645A5BAF73C}"/>
              </a:ext>
            </a:extLst>
          </p:cNvPr>
          <p:cNvPicPr>
            <a:picLocks noChangeAspect="1"/>
          </p:cNvPicPr>
          <p:nvPr/>
        </p:nvPicPr>
        <p:blipFill>
          <a:blip r:embed="rId2"/>
          <a:stretch>
            <a:fillRect/>
          </a:stretch>
        </p:blipFill>
        <p:spPr>
          <a:xfrm>
            <a:off x="2434167" y="3152700"/>
            <a:ext cx="7240266" cy="2952071"/>
          </a:xfrm>
          <a:prstGeom prst="rect">
            <a:avLst/>
          </a:prstGeom>
        </p:spPr>
      </p:pic>
      <p:sp>
        <p:nvSpPr>
          <p:cNvPr id="6" name="TextBox 5">
            <a:extLst>
              <a:ext uri="{FF2B5EF4-FFF2-40B4-BE49-F238E27FC236}">
                <a16:creationId xmlns:a16="http://schemas.microsoft.com/office/drawing/2014/main" id="{CAF138F1-B9A6-70EC-CA7E-35AAC39AE6CB}"/>
              </a:ext>
            </a:extLst>
          </p:cNvPr>
          <p:cNvSpPr txBox="1"/>
          <p:nvPr/>
        </p:nvSpPr>
        <p:spPr>
          <a:xfrm>
            <a:off x="10870500" y="935520"/>
            <a:ext cx="1116011" cy="707886"/>
          </a:xfrm>
          <a:prstGeom prst="rect">
            <a:avLst/>
          </a:prstGeom>
          <a:noFill/>
        </p:spPr>
        <p:txBody>
          <a:bodyPr wrap="none" rtlCol="0">
            <a:spAutoFit/>
          </a:bodyPr>
          <a:lstStyle/>
          <a:p>
            <a:pPr algn="ctr"/>
            <a:r>
              <a:rPr lang="en-IN" sz="2400" b="1" dirty="0">
                <a:solidFill>
                  <a:schemeClr val="bg1"/>
                </a:solidFill>
                <a:latin typeface="roboto" panose="02000000000000000000" pitchFamily="2" charset="0"/>
                <a:ea typeface="roboto" panose="02000000000000000000" pitchFamily="2" charset="0"/>
                <a:cs typeface="roboto" panose="02000000000000000000" pitchFamily="2" charset="0"/>
              </a:rPr>
              <a:t>DAY-1</a:t>
            </a:r>
          </a:p>
          <a:p>
            <a:pPr algn="ctr"/>
            <a:r>
              <a:rPr lang="en-IN" sz="1600" b="1" dirty="0">
                <a:solidFill>
                  <a:schemeClr val="bg1"/>
                </a:solidFill>
                <a:latin typeface="roboto" panose="02000000000000000000" pitchFamily="2" charset="0"/>
                <a:ea typeface="roboto" panose="02000000000000000000" pitchFamily="2" charset="0"/>
                <a:cs typeface="roboto" panose="02000000000000000000" pitchFamily="2" charset="0"/>
              </a:rPr>
              <a:t>Session-II</a:t>
            </a:r>
          </a:p>
        </p:txBody>
      </p:sp>
    </p:spTree>
    <p:extLst>
      <p:ext uri="{BB962C8B-B14F-4D97-AF65-F5344CB8AC3E}">
        <p14:creationId xmlns:p14="http://schemas.microsoft.com/office/powerpoint/2010/main" val="31147893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5A75C-59B8-C0FB-1BF5-4A4F4E86B0D9}"/>
              </a:ext>
            </a:extLst>
          </p:cNvPr>
          <p:cNvSpPr>
            <a:spLocks noGrp="1"/>
          </p:cNvSpPr>
          <p:nvPr>
            <p:ph type="title"/>
          </p:nvPr>
        </p:nvSpPr>
        <p:spPr>
          <a:xfrm>
            <a:off x="680321" y="783167"/>
            <a:ext cx="9613861" cy="1214966"/>
          </a:xfrm>
        </p:spPr>
        <p:txBody>
          <a:bodyPr/>
          <a:lstStyle/>
          <a:p>
            <a:r>
              <a:rPr lang="en-IN" dirty="0"/>
              <a:t>DE2i-150 Board</a:t>
            </a:r>
          </a:p>
        </p:txBody>
      </p:sp>
      <p:pic>
        <p:nvPicPr>
          <p:cNvPr id="5" name="Picture 4">
            <a:extLst>
              <a:ext uri="{FF2B5EF4-FFF2-40B4-BE49-F238E27FC236}">
                <a16:creationId xmlns:a16="http://schemas.microsoft.com/office/drawing/2014/main" id="{4D294254-EF00-0982-A56D-2B6352F47DDB}"/>
              </a:ext>
            </a:extLst>
          </p:cNvPr>
          <p:cNvPicPr>
            <a:picLocks noChangeAspect="1"/>
          </p:cNvPicPr>
          <p:nvPr/>
        </p:nvPicPr>
        <p:blipFill>
          <a:blip r:embed="rId2"/>
          <a:stretch>
            <a:fillRect/>
          </a:stretch>
        </p:blipFill>
        <p:spPr>
          <a:xfrm>
            <a:off x="2538734" y="2330251"/>
            <a:ext cx="6692899" cy="4108649"/>
          </a:xfrm>
          <a:prstGeom prst="rect">
            <a:avLst/>
          </a:prstGeom>
        </p:spPr>
      </p:pic>
    </p:spTree>
    <p:extLst>
      <p:ext uri="{BB962C8B-B14F-4D97-AF65-F5344CB8AC3E}">
        <p14:creationId xmlns:p14="http://schemas.microsoft.com/office/powerpoint/2010/main" val="14834301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5DD07-983E-75B0-5641-846F9CC86197}"/>
              </a:ext>
            </a:extLst>
          </p:cNvPr>
          <p:cNvSpPr>
            <a:spLocks noGrp="1"/>
          </p:cNvSpPr>
          <p:nvPr>
            <p:ph type="title"/>
          </p:nvPr>
        </p:nvSpPr>
        <p:spPr/>
        <p:txBody>
          <a:bodyPr/>
          <a:lstStyle/>
          <a:p>
            <a:r>
              <a:rPr lang="en-IN" dirty="0">
                <a:latin typeface="roboto" panose="02000000000000000000" pitchFamily="2" charset="0"/>
                <a:ea typeface="roboto" panose="02000000000000000000" pitchFamily="2" charset="0"/>
                <a:cs typeface="roboto" panose="02000000000000000000" pitchFamily="2" charset="0"/>
              </a:rPr>
              <a:t>Layout and Components</a:t>
            </a:r>
          </a:p>
        </p:txBody>
      </p:sp>
      <p:pic>
        <p:nvPicPr>
          <p:cNvPr id="5" name="Picture 4">
            <a:extLst>
              <a:ext uri="{FF2B5EF4-FFF2-40B4-BE49-F238E27FC236}">
                <a16:creationId xmlns:a16="http://schemas.microsoft.com/office/drawing/2014/main" id="{07C680F4-BAFF-E2A2-ADDD-C6D3B60D8349}"/>
              </a:ext>
            </a:extLst>
          </p:cNvPr>
          <p:cNvPicPr>
            <a:picLocks noChangeAspect="1"/>
          </p:cNvPicPr>
          <p:nvPr/>
        </p:nvPicPr>
        <p:blipFill>
          <a:blip r:embed="rId2"/>
          <a:stretch>
            <a:fillRect/>
          </a:stretch>
        </p:blipFill>
        <p:spPr>
          <a:xfrm>
            <a:off x="1816100" y="1981199"/>
            <a:ext cx="8242300" cy="4847167"/>
          </a:xfrm>
          <a:prstGeom prst="rect">
            <a:avLst/>
          </a:prstGeom>
        </p:spPr>
      </p:pic>
    </p:spTree>
    <p:extLst>
      <p:ext uri="{BB962C8B-B14F-4D97-AF65-F5344CB8AC3E}">
        <p14:creationId xmlns:p14="http://schemas.microsoft.com/office/powerpoint/2010/main" val="19318204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00392-4747-8517-973C-C35DF80B50F2}"/>
              </a:ext>
            </a:extLst>
          </p:cNvPr>
          <p:cNvSpPr>
            <a:spLocks noGrp="1"/>
          </p:cNvSpPr>
          <p:nvPr>
            <p:ph type="title"/>
          </p:nvPr>
        </p:nvSpPr>
        <p:spPr/>
        <p:txBody>
          <a:bodyPr/>
          <a:lstStyle/>
          <a:p>
            <a:r>
              <a:rPr lang="en-IN" dirty="0">
                <a:latin typeface="roboto" panose="02000000000000000000" pitchFamily="2" charset="0"/>
                <a:ea typeface="roboto" panose="02000000000000000000" pitchFamily="2" charset="0"/>
                <a:cs typeface="roboto" panose="02000000000000000000" pitchFamily="2" charset="0"/>
              </a:rPr>
              <a:t>Components required for workshop</a:t>
            </a:r>
            <a:endParaRPr lang="en-IN" dirty="0"/>
          </a:p>
        </p:txBody>
      </p:sp>
      <p:sp>
        <p:nvSpPr>
          <p:cNvPr id="3" name="Content Placeholder 2">
            <a:extLst>
              <a:ext uri="{FF2B5EF4-FFF2-40B4-BE49-F238E27FC236}">
                <a16:creationId xmlns:a16="http://schemas.microsoft.com/office/drawing/2014/main" id="{BF250106-7BFA-84C2-09FB-A8DED3F528E0}"/>
              </a:ext>
            </a:extLst>
          </p:cNvPr>
          <p:cNvSpPr>
            <a:spLocks noGrp="1"/>
          </p:cNvSpPr>
          <p:nvPr>
            <p:ph idx="1"/>
          </p:nvPr>
        </p:nvSpPr>
        <p:spPr>
          <a:xfrm>
            <a:off x="748054" y="2307167"/>
            <a:ext cx="10423713" cy="3941233"/>
          </a:xfrm>
        </p:spPr>
        <p:txBody>
          <a:bodyPr>
            <a:normAutofit/>
          </a:bodyPr>
          <a:lstStyle/>
          <a:p>
            <a:pPr marL="0" indent="0">
              <a:buNone/>
            </a:pPr>
            <a:r>
              <a:rPr lang="en-US" sz="1800" dirty="0">
                <a:effectLst/>
                <a:latin typeface="roboto" panose="02000000000000000000" pitchFamily="2" charset="0"/>
                <a:ea typeface="roboto" panose="02000000000000000000" pitchFamily="2" charset="0"/>
                <a:cs typeface="roboto" panose="02000000000000000000" pitchFamily="2" charset="0"/>
              </a:rPr>
              <a:t>The</a:t>
            </a:r>
            <a:r>
              <a:rPr lang="en-US" sz="1800" spc="-30" dirty="0">
                <a:effectLst/>
                <a:latin typeface="roboto" panose="02000000000000000000" pitchFamily="2" charset="0"/>
                <a:ea typeface="roboto" panose="02000000000000000000" pitchFamily="2" charset="0"/>
                <a:cs typeface="roboto" panose="02000000000000000000" pitchFamily="2" charset="0"/>
              </a:rPr>
              <a:t> </a:t>
            </a:r>
            <a:r>
              <a:rPr lang="en-US" sz="1800" dirty="0">
                <a:effectLst/>
                <a:latin typeface="roboto" panose="02000000000000000000" pitchFamily="2" charset="0"/>
                <a:ea typeface="roboto" panose="02000000000000000000" pitchFamily="2" charset="0"/>
                <a:cs typeface="roboto" panose="02000000000000000000" pitchFamily="2" charset="0"/>
              </a:rPr>
              <a:t>following</a:t>
            </a:r>
            <a:r>
              <a:rPr lang="en-US" sz="1800" spc="-25" dirty="0">
                <a:effectLst/>
                <a:latin typeface="roboto" panose="02000000000000000000" pitchFamily="2" charset="0"/>
                <a:ea typeface="roboto" panose="02000000000000000000" pitchFamily="2" charset="0"/>
                <a:cs typeface="roboto" panose="02000000000000000000" pitchFamily="2" charset="0"/>
              </a:rPr>
              <a:t> </a:t>
            </a:r>
            <a:r>
              <a:rPr lang="en-US" sz="1800" dirty="0">
                <a:effectLst/>
                <a:latin typeface="roboto" panose="02000000000000000000" pitchFamily="2" charset="0"/>
                <a:ea typeface="roboto" panose="02000000000000000000" pitchFamily="2" charset="0"/>
                <a:cs typeface="roboto" panose="02000000000000000000" pitchFamily="2" charset="0"/>
              </a:rPr>
              <a:t>hardware (FPGA</a:t>
            </a:r>
            <a:r>
              <a:rPr lang="en-US" sz="1800" spc="-75" dirty="0">
                <a:effectLst/>
                <a:latin typeface="roboto" panose="02000000000000000000" pitchFamily="2" charset="0"/>
                <a:ea typeface="roboto" panose="02000000000000000000" pitchFamily="2" charset="0"/>
                <a:cs typeface="roboto" panose="02000000000000000000" pitchFamily="2" charset="0"/>
              </a:rPr>
              <a:t> </a:t>
            </a:r>
            <a:r>
              <a:rPr lang="en-US" sz="1800" dirty="0">
                <a:effectLst/>
                <a:latin typeface="roboto" panose="02000000000000000000" pitchFamily="2" charset="0"/>
                <a:ea typeface="roboto" panose="02000000000000000000" pitchFamily="2" charset="0"/>
                <a:cs typeface="roboto" panose="02000000000000000000" pitchFamily="2" charset="0"/>
              </a:rPr>
              <a:t>System)</a:t>
            </a:r>
            <a:r>
              <a:rPr lang="en-US" sz="1800" spc="-10" dirty="0">
                <a:effectLst/>
                <a:latin typeface="roboto" panose="02000000000000000000" pitchFamily="2" charset="0"/>
                <a:ea typeface="roboto" panose="02000000000000000000" pitchFamily="2" charset="0"/>
                <a:cs typeface="roboto" panose="02000000000000000000" pitchFamily="2" charset="0"/>
              </a:rPr>
              <a:t> </a:t>
            </a:r>
            <a:r>
              <a:rPr lang="en-US" sz="1800" dirty="0">
                <a:effectLst/>
                <a:latin typeface="roboto" panose="02000000000000000000" pitchFamily="2" charset="0"/>
                <a:ea typeface="roboto" panose="02000000000000000000" pitchFamily="2" charset="0"/>
                <a:cs typeface="roboto" panose="02000000000000000000" pitchFamily="2" charset="0"/>
              </a:rPr>
              <a:t>is</a:t>
            </a:r>
            <a:r>
              <a:rPr lang="en-US" sz="1800" spc="-10" dirty="0">
                <a:effectLst/>
                <a:latin typeface="roboto" panose="02000000000000000000" pitchFamily="2" charset="0"/>
                <a:ea typeface="roboto" panose="02000000000000000000" pitchFamily="2" charset="0"/>
                <a:cs typeface="roboto" panose="02000000000000000000" pitchFamily="2" charset="0"/>
              </a:rPr>
              <a:t> </a:t>
            </a:r>
            <a:r>
              <a:rPr lang="en-US" sz="1800" dirty="0">
                <a:effectLst/>
                <a:latin typeface="roboto" panose="02000000000000000000" pitchFamily="2" charset="0"/>
                <a:ea typeface="roboto" panose="02000000000000000000" pitchFamily="2" charset="0"/>
                <a:cs typeface="roboto" panose="02000000000000000000" pitchFamily="2" charset="0"/>
              </a:rPr>
              <a:t>of our consideration</a:t>
            </a:r>
            <a:r>
              <a:rPr lang="en-US" sz="1800" spc="-10" dirty="0">
                <a:effectLst/>
                <a:latin typeface="roboto" panose="02000000000000000000" pitchFamily="2" charset="0"/>
                <a:ea typeface="roboto" panose="02000000000000000000" pitchFamily="2" charset="0"/>
                <a:cs typeface="roboto" panose="02000000000000000000" pitchFamily="2" charset="0"/>
              </a:rPr>
              <a:t> </a:t>
            </a:r>
            <a:r>
              <a:rPr lang="en-US" sz="1800" dirty="0">
                <a:effectLst/>
                <a:latin typeface="roboto" panose="02000000000000000000" pitchFamily="2" charset="0"/>
                <a:ea typeface="roboto" panose="02000000000000000000" pitchFamily="2" charset="0"/>
                <a:cs typeface="roboto" panose="02000000000000000000" pitchFamily="2" charset="0"/>
              </a:rPr>
              <a:t>on</a:t>
            </a:r>
            <a:r>
              <a:rPr lang="en-US" sz="1800" spc="-10" dirty="0">
                <a:effectLst/>
                <a:latin typeface="roboto" panose="02000000000000000000" pitchFamily="2" charset="0"/>
                <a:ea typeface="roboto" panose="02000000000000000000" pitchFamily="2" charset="0"/>
                <a:cs typeface="roboto" panose="02000000000000000000" pitchFamily="2" charset="0"/>
              </a:rPr>
              <a:t> </a:t>
            </a:r>
            <a:r>
              <a:rPr lang="en-US" sz="1800" dirty="0">
                <a:effectLst/>
                <a:latin typeface="roboto" panose="02000000000000000000" pitchFamily="2" charset="0"/>
                <a:ea typeface="roboto" panose="02000000000000000000" pitchFamily="2" charset="0"/>
                <a:cs typeface="roboto" panose="02000000000000000000" pitchFamily="2" charset="0"/>
              </a:rPr>
              <a:t>the</a:t>
            </a:r>
            <a:r>
              <a:rPr lang="en-US" sz="1800" spc="-10" dirty="0">
                <a:effectLst/>
                <a:latin typeface="roboto" panose="02000000000000000000" pitchFamily="2" charset="0"/>
                <a:ea typeface="roboto" panose="02000000000000000000" pitchFamily="2" charset="0"/>
                <a:cs typeface="roboto" panose="02000000000000000000" pitchFamily="2" charset="0"/>
              </a:rPr>
              <a:t> </a:t>
            </a:r>
            <a:r>
              <a:rPr lang="en-US" sz="1800" dirty="0">
                <a:effectLst/>
                <a:latin typeface="roboto" panose="02000000000000000000" pitchFamily="2" charset="0"/>
                <a:ea typeface="roboto" panose="02000000000000000000" pitchFamily="2" charset="0"/>
                <a:cs typeface="roboto" panose="02000000000000000000" pitchFamily="2" charset="0"/>
              </a:rPr>
              <a:t>DE2i-150</a:t>
            </a:r>
            <a:r>
              <a:rPr lang="en-US" sz="1800" spc="-10" dirty="0">
                <a:effectLst/>
                <a:latin typeface="roboto" panose="02000000000000000000" pitchFamily="2" charset="0"/>
                <a:ea typeface="roboto" panose="02000000000000000000" pitchFamily="2" charset="0"/>
                <a:cs typeface="roboto" panose="02000000000000000000" pitchFamily="2" charset="0"/>
              </a:rPr>
              <a:t> board:</a:t>
            </a:r>
            <a:endParaRPr lang="en-IN" sz="1800" dirty="0">
              <a:effectLst/>
              <a:latin typeface="roboto" panose="02000000000000000000" pitchFamily="2" charset="0"/>
              <a:ea typeface="roboto" panose="02000000000000000000" pitchFamily="2" charset="0"/>
              <a:cs typeface="roboto" panose="02000000000000000000" pitchFamily="2" charset="0"/>
            </a:endParaRPr>
          </a:p>
          <a:p>
            <a:pPr lvl="2">
              <a:lnSpc>
                <a:spcPct val="150000"/>
              </a:lnSpc>
              <a:spcBef>
                <a:spcPts val="5"/>
              </a:spcBef>
              <a:buSzPts val="1200"/>
              <a:buFont typeface="Symbol" panose="05050102010706020507" pitchFamily="18" charset="2"/>
              <a:buChar char=""/>
              <a:tabLst>
                <a:tab pos="376555" algn="l"/>
                <a:tab pos="377190" algn="l"/>
              </a:tabLst>
            </a:pPr>
            <a:r>
              <a:rPr lang="en-US" dirty="0">
                <a:effectLst/>
                <a:latin typeface="roboto" panose="02000000000000000000" pitchFamily="2" charset="0"/>
                <a:ea typeface="roboto" panose="02000000000000000000" pitchFamily="2" charset="0"/>
                <a:cs typeface="roboto" panose="02000000000000000000" pitchFamily="2" charset="0"/>
              </a:rPr>
              <a:t>Altera</a:t>
            </a:r>
            <a:r>
              <a:rPr lang="en-US" spc="-35" dirty="0">
                <a:effectLst/>
                <a:latin typeface="roboto" panose="02000000000000000000" pitchFamily="2" charset="0"/>
                <a:ea typeface="roboto" panose="02000000000000000000" pitchFamily="2" charset="0"/>
                <a:cs typeface="roboto" panose="02000000000000000000" pitchFamily="2" charset="0"/>
              </a:rPr>
              <a:t> </a:t>
            </a:r>
            <a:r>
              <a:rPr lang="en-US" dirty="0">
                <a:effectLst/>
                <a:latin typeface="roboto" panose="02000000000000000000" pitchFamily="2" charset="0"/>
                <a:ea typeface="roboto" panose="02000000000000000000" pitchFamily="2" charset="0"/>
                <a:cs typeface="roboto" panose="02000000000000000000" pitchFamily="2" charset="0"/>
              </a:rPr>
              <a:t>Cyclone®</a:t>
            </a:r>
            <a:r>
              <a:rPr lang="en-US" spc="-15" dirty="0">
                <a:effectLst/>
                <a:latin typeface="roboto" panose="02000000000000000000" pitchFamily="2" charset="0"/>
                <a:ea typeface="roboto" panose="02000000000000000000" pitchFamily="2" charset="0"/>
                <a:cs typeface="roboto" panose="02000000000000000000" pitchFamily="2" charset="0"/>
              </a:rPr>
              <a:t> </a:t>
            </a:r>
            <a:r>
              <a:rPr lang="en-US" dirty="0">
                <a:effectLst/>
                <a:latin typeface="roboto" panose="02000000000000000000" pitchFamily="2" charset="0"/>
                <a:ea typeface="roboto" panose="02000000000000000000" pitchFamily="2" charset="0"/>
                <a:cs typeface="roboto" panose="02000000000000000000" pitchFamily="2" charset="0"/>
              </a:rPr>
              <a:t>IV</a:t>
            </a:r>
            <a:r>
              <a:rPr lang="en-US" spc="-30" dirty="0">
                <a:effectLst/>
                <a:latin typeface="roboto" panose="02000000000000000000" pitchFamily="2" charset="0"/>
                <a:ea typeface="roboto" panose="02000000000000000000" pitchFamily="2" charset="0"/>
                <a:cs typeface="roboto" panose="02000000000000000000" pitchFamily="2" charset="0"/>
              </a:rPr>
              <a:t> </a:t>
            </a:r>
            <a:r>
              <a:rPr lang="en-US" dirty="0">
                <a:effectLst/>
                <a:latin typeface="roboto" panose="02000000000000000000" pitchFamily="2" charset="0"/>
                <a:ea typeface="roboto" panose="02000000000000000000" pitchFamily="2" charset="0"/>
                <a:cs typeface="roboto" panose="02000000000000000000" pitchFamily="2" charset="0"/>
              </a:rPr>
              <a:t>4CX150</a:t>
            </a:r>
            <a:r>
              <a:rPr lang="en-US" spc="-15" dirty="0">
                <a:effectLst/>
                <a:latin typeface="roboto" panose="02000000000000000000" pitchFamily="2" charset="0"/>
                <a:ea typeface="roboto" panose="02000000000000000000" pitchFamily="2" charset="0"/>
                <a:cs typeface="roboto" panose="02000000000000000000" pitchFamily="2" charset="0"/>
              </a:rPr>
              <a:t> </a:t>
            </a:r>
            <a:r>
              <a:rPr lang="en-US" dirty="0">
                <a:effectLst/>
                <a:latin typeface="roboto" panose="02000000000000000000" pitchFamily="2" charset="0"/>
                <a:ea typeface="roboto" panose="02000000000000000000" pitchFamily="2" charset="0"/>
                <a:cs typeface="roboto" panose="02000000000000000000" pitchFamily="2" charset="0"/>
              </a:rPr>
              <a:t>FPGA</a:t>
            </a:r>
            <a:r>
              <a:rPr lang="en-US" spc="-80" dirty="0">
                <a:effectLst/>
                <a:latin typeface="roboto" panose="02000000000000000000" pitchFamily="2" charset="0"/>
                <a:ea typeface="roboto" panose="02000000000000000000" pitchFamily="2" charset="0"/>
                <a:cs typeface="roboto" panose="02000000000000000000" pitchFamily="2" charset="0"/>
              </a:rPr>
              <a:t> </a:t>
            </a:r>
            <a:r>
              <a:rPr lang="en-US" spc="-10" dirty="0">
                <a:effectLst/>
                <a:latin typeface="roboto" panose="02000000000000000000" pitchFamily="2" charset="0"/>
                <a:ea typeface="roboto" panose="02000000000000000000" pitchFamily="2" charset="0"/>
                <a:cs typeface="roboto" panose="02000000000000000000" pitchFamily="2" charset="0"/>
              </a:rPr>
              <a:t>device(</a:t>
            </a:r>
            <a:r>
              <a:rPr lang="en-US" dirty="0">
                <a:solidFill>
                  <a:srgbClr val="FFFF00"/>
                </a:solidFill>
                <a:effectLst/>
                <a:latin typeface="roboto" panose="02000000000000000000" pitchFamily="2" charset="0"/>
                <a:ea typeface="roboto" panose="02000000000000000000" pitchFamily="2" charset="0"/>
                <a:cs typeface="roboto" panose="02000000000000000000" pitchFamily="2" charset="0"/>
              </a:rPr>
              <a:t>Cyclone</a:t>
            </a:r>
            <a:r>
              <a:rPr lang="en-US" spc="-30" dirty="0">
                <a:solidFill>
                  <a:srgbClr val="FFFF00"/>
                </a:solidFill>
                <a:effectLst/>
                <a:latin typeface="roboto" panose="02000000000000000000" pitchFamily="2" charset="0"/>
                <a:ea typeface="roboto" panose="02000000000000000000" pitchFamily="2" charset="0"/>
                <a:cs typeface="roboto" panose="02000000000000000000" pitchFamily="2" charset="0"/>
              </a:rPr>
              <a:t> </a:t>
            </a:r>
            <a:r>
              <a:rPr lang="en-US" dirty="0">
                <a:solidFill>
                  <a:srgbClr val="FFFF00"/>
                </a:solidFill>
                <a:effectLst/>
                <a:latin typeface="roboto" panose="02000000000000000000" pitchFamily="2" charset="0"/>
                <a:ea typeface="roboto" panose="02000000000000000000" pitchFamily="2" charset="0"/>
                <a:cs typeface="roboto" panose="02000000000000000000" pitchFamily="2" charset="0"/>
              </a:rPr>
              <a:t>IV</a:t>
            </a:r>
            <a:r>
              <a:rPr lang="en-US" spc="-50" dirty="0">
                <a:solidFill>
                  <a:srgbClr val="FFFF00"/>
                </a:solidFill>
                <a:effectLst/>
                <a:latin typeface="roboto" panose="02000000000000000000" pitchFamily="2" charset="0"/>
                <a:ea typeface="roboto" panose="02000000000000000000" pitchFamily="2" charset="0"/>
                <a:cs typeface="roboto" panose="02000000000000000000" pitchFamily="2" charset="0"/>
              </a:rPr>
              <a:t> </a:t>
            </a:r>
            <a:r>
              <a:rPr lang="en-US" dirty="0">
                <a:solidFill>
                  <a:srgbClr val="FFFF00"/>
                </a:solidFill>
                <a:effectLst/>
                <a:latin typeface="roboto" panose="02000000000000000000" pitchFamily="2" charset="0"/>
                <a:ea typeface="roboto" panose="02000000000000000000" pitchFamily="2" charset="0"/>
                <a:cs typeface="roboto" panose="02000000000000000000" pitchFamily="2" charset="0"/>
              </a:rPr>
              <a:t>EP4CGX150DF31C7</a:t>
            </a:r>
            <a:r>
              <a:rPr lang="en-US" dirty="0">
                <a:effectLst/>
                <a:latin typeface="roboto" panose="02000000000000000000" pitchFamily="2" charset="0"/>
                <a:ea typeface="roboto" panose="02000000000000000000" pitchFamily="2" charset="0"/>
                <a:cs typeface="roboto" panose="02000000000000000000" pitchFamily="2" charset="0"/>
              </a:rPr>
              <a:t>)</a:t>
            </a:r>
            <a:endParaRPr lang="en-IN" dirty="0">
              <a:effectLst/>
              <a:latin typeface="roboto" panose="02000000000000000000" pitchFamily="2" charset="0"/>
              <a:ea typeface="roboto" panose="02000000000000000000" pitchFamily="2" charset="0"/>
              <a:cs typeface="roboto" panose="02000000000000000000" pitchFamily="2" charset="0"/>
            </a:endParaRPr>
          </a:p>
          <a:p>
            <a:pPr marL="1143000" marR="474345" lvl="2" indent="-228600">
              <a:lnSpc>
                <a:spcPct val="150000"/>
              </a:lnSpc>
              <a:spcBef>
                <a:spcPts val="90"/>
              </a:spcBef>
              <a:spcAft>
                <a:spcPts val="0"/>
              </a:spcAft>
              <a:buSzPts val="1200"/>
              <a:buFont typeface="Symbol" panose="05050102010706020507" pitchFamily="18" charset="2"/>
              <a:buChar char=""/>
              <a:tabLst>
                <a:tab pos="376555" algn="l"/>
                <a:tab pos="377190" algn="l"/>
              </a:tabLst>
            </a:pPr>
            <a:r>
              <a:rPr lang="en-US" dirty="0">
                <a:effectLst/>
                <a:latin typeface="roboto" panose="02000000000000000000" pitchFamily="2" charset="0"/>
                <a:ea typeface="roboto" panose="02000000000000000000" pitchFamily="2" charset="0"/>
                <a:cs typeface="roboto" panose="02000000000000000000" pitchFamily="2" charset="0"/>
              </a:rPr>
              <a:t>USB</a:t>
            </a:r>
            <a:r>
              <a:rPr lang="en-US" spc="-35" dirty="0">
                <a:effectLst/>
                <a:latin typeface="roboto" panose="02000000000000000000" pitchFamily="2" charset="0"/>
                <a:ea typeface="roboto" panose="02000000000000000000" pitchFamily="2" charset="0"/>
                <a:cs typeface="roboto" panose="02000000000000000000" pitchFamily="2" charset="0"/>
              </a:rPr>
              <a:t> </a:t>
            </a:r>
            <a:r>
              <a:rPr lang="en-US" dirty="0">
                <a:effectLst/>
                <a:latin typeface="roboto" panose="02000000000000000000" pitchFamily="2" charset="0"/>
                <a:ea typeface="roboto" panose="02000000000000000000" pitchFamily="2" charset="0"/>
                <a:cs typeface="roboto" panose="02000000000000000000" pitchFamily="2" charset="0"/>
              </a:rPr>
              <a:t>Blaster</a:t>
            </a:r>
            <a:r>
              <a:rPr lang="en-US" spc="-25" dirty="0">
                <a:effectLst/>
                <a:latin typeface="roboto" panose="02000000000000000000" pitchFamily="2" charset="0"/>
                <a:ea typeface="roboto" panose="02000000000000000000" pitchFamily="2" charset="0"/>
                <a:cs typeface="roboto" panose="02000000000000000000" pitchFamily="2" charset="0"/>
              </a:rPr>
              <a:t> </a:t>
            </a:r>
            <a:r>
              <a:rPr lang="en-US" dirty="0">
                <a:effectLst/>
                <a:latin typeface="roboto" panose="02000000000000000000" pitchFamily="2" charset="0"/>
                <a:ea typeface="roboto" panose="02000000000000000000" pitchFamily="2" charset="0"/>
                <a:cs typeface="roboto" panose="02000000000000000000" pitchFamily="2" charset="0"/>
              </a:rPr>
              <a:t>(on</a:t>
            </a:r>
            <a:r>
              <a:rPr lang="en-US" spc="-25" dirty="0">
                <a:effectLst/>
                <a:latin typeface="roboto" panose="02000000000000000000" pitchFamily="2" charset="0"/>
                <a:ea typeface="roboto" panose="02000000000000000000" pitchFamily="2" charset="0"/>
                <a:cs typeface="roboto" panose="02000000000000000000" pitchFamily="2" charset="0"/>
              </a:rPr>
              <a:t> </a:t>
            </a:r>
            <a:r>
              <a:rPr lang="en-US" dirty="0">
                <a:effectLst/>
                <a:latin typeface="roboto" panose="02000000000000000000" pitchFamily="2" charset="0"/>
                <a:ea typeface="roboto" panose="02000000000000000000" pitchFamily="2" charset="0"/>
                <a:cs typeface="roboto" panose="02000000000000000000" pitchFamily="2" charset="0"/>
              </a:rPr>
              <a:t>board)</a:t>
            </a:r>
            <a:r>
              <a:rPr lang="en-US" spc="-35" dirty="0">
                <a:effectLst/>
                <a:latin typeface="roboto" panose="02000000000000000000" pitchFamily="2" charset="0"/>
                <a:ea typeface="roboto" panose="02000000000000000000" pitchFamily="2" charset="0"/>
                <a:cs typeface="roboto" panose="02000000000000000000" pitchFamily="2" charset="0"/>
              </a:rPr>
              <a:t> </a:t>
            </a:r>
            <a:r>
              <a:rPr lang="en-US" dirty="0">
                <a:effectLst/>
                <a:latin typeface="roboto" panose="02000000000000000000" pitchFamily="2" charset="0"/>
                <a:ea typeface="roboto" panose="02000000000000000000" pitchFamily="2" charset="0"/>
                <a:cs typeface="roboto" panose="02000000000000000000" pitchFamily="2" charset="0"/>
              </a:rPr>
              <a:t>for</a:t>
            </a:r>
            <a:r>
              <a:rPr lang="en-US" spc="-30" dirty="0">
                <a:effectLst/>
                <a:latin typeface="roboto" panose="02000000000000000000" pitchFamily="2" charset="0"/>
                <a:ea typeface="roboto" panose="02000000000000000000" pitchFamily="2" charset="0"/>
                <a:cs typeface="roboto" panose="02000000000000000000" pitchFamily="2" charset="0"/>
              </a:rPr>
              <a:t> </a:t>
            </a:r>
            <a:r>
              <a:rPr lang="en-US" dirty="0">
                <a:effectLst/>
                <a:latin typeface="roboto" panose="02000000000000000000" pitchFamily="2" charset="0"/>
                <a:ea typeface="roboto" panose="02000000000000000000" pitchFamily="2" charset="0"/>
                <a:cs typeface="roboto" panose="02000000000000000000" pitchFamily="2" charset="0"/>
              </a:rPr>
              <a:t>programming</a:t>
            </a:r>
          </a:p>
          <a:p>
            <a:pPr marL="1143000" marR="474345" lvl="2" indent="-228600">
              <a:lnSpc>
                <a:spcPct val="150000"/>
              </a:lnSpc>
              <a:spcBef>
                <a:spcPts val="90"/>
              </a:spcBef>
              <a:spcAft>
                <a:spcPts val="0"/>
              </a:spcAft>
              <a:buSzPts val="1200"/>
              <a:buFont typeface="Symbol" panose="05050102010706020507" pitchFamily="18" charset="2"/>
              <a:buChar char=""/>
              <a:tabLst>
                <a:tab pos="376555" algn="l"/>
                <a:tab pos="377190" algn="l"/>
              </a:tabLst>
            </a:pPr>
            <a:r>
              <a:rPr lang="en-US" dirty="0">
                <a:effectLst/>
                <a:latin typeface="roboto" panose="02000000000000000000" pitchFamily="2" charset="0"/>
                <a:ea typeface="roboto" panose="02000000000000000000" pitchFamily="2" charset="0"/>
                <a:cs typeface="roboto" panose="02000000000000000000" pitchFamily="2" charset="0"/>
              </a:rPr>
              <a:t>4</a:t>
            </a:r>
            <a:r>
              <a:rPr lang="en-US" spc="-35" dirty="0">
                <a:effectLst/>
                <a:latin typeface="roboto" panose="02000000000000000000" pitchFamily="2" charset="0"/>
                <a:ea typeface="roboto" panose="02000000000000000000" pitchFamily="2" charset="0"/>
                <a:cs typeface="roboto" panose="02000000000000000000" pitchFamily="2" charset="0"/>
              </a:rPr>
              <a:t> </a:t>
            </a:r>
            <a:r>
              <a:rPr lang="en-US" dirty="0">
                <a:effectLst/>
                <a:latin typeface="roboto" panose="02000000000000000000" pitchFamily="2" charset="0"/>
                <a:ea typeface="roboto" panose="02000000000000000000" pitchFamily="2" charset="0"/>
                <a:cs typeface="roboto" panose="02000000000000000000" pitchFamily="2" charset="0"/>
              </a:rPr>
              <a:t>Push-</a:t>
            </a:r>
            <a:r>
              <a:rPr lang="en-US" spc="-10" dirty="0">
                <a:effectLst/>
                <a:latin typeface="roboto" panose="02000000000000000000" pitchFamily="2" charset="0"/>
                <a:ea typeface="roboto" panose="02000000000000000000" pitchFamily="2" charset="0"/>
                <a:cs typeface="roboto" panose="02000000000000000000" pitchFamily="2" charset="0"/>
              </a:rPr>
              <a:t>buttons</a:t>
            </a:r>
            <a:endParaRPr lang="en-IN" dirty="0">
              <a:effectLst/>
              <a:latin typeface="roboto" panose="02000000000000000000" pitchFamily="2" charset="0"/>
              <a:ea typeface="roboto" panose="02000000000000000000" pitchFamily="2" charset="0"/>
              <a:cs typeface="roboto" panose="02000000000000000000" pitchFamily="2" charset="0"/>
            </a:endParaRPr>
          </a:p>
          <a:p>
            <a:pPr marL="1143000" lvl="2" indent="-228600">
              <a:lnSpc>
                <a:spcPct val="150000"/>
              </a:lnSpc>
              <a:spcBef>
                <a:spcPts val="90"/>
              </a:spcBef>
              <a:spcAft>
                <a:spcPts val="0"/>
              </a:spcAft>
              <a:buSzPts val="1200"/>
              <a:buFont typeface="Symbol" panose="05050102010706020507" pitchFamily="18" charset="2"/>
              <a:buChar char=""/>
              <a:tabLst>
                <a:tab pos="376555" algn="l"/>
                <a:tab pos="377190" algn="l"/>
              </a:tabLst>
            </a:pPr>
            <a:r>
              <a:rPr lang="en-US" dirty="0">
                <a:effectLst/>
                <a:latin typeface="roboto" panose="02000000000000000000" pitchFamily="2" charset="0"/>
                <a:ea typeface="roboto" panose="02000000000000000000" pitchFamily="2" charset="0"/>
                <a:cs typeface="roboto" panose="02000000000000000000" pitchFamily="2" charset="0"/>
              </a:rPr>
              <a:t>18</a:t>
            </a:r>
            <a:r>
              <a:rPr lang="en-US" spc="-5" dirty="0">
                <a:effectLst/>
                <a:latin typeface="roboto" panose="02000000000000000000" pitchFamily="2" charset="0"/>
                <a:ea typeface="roboto" panose="02000000000000000000" pitchFamily="2" charset="0"/>
                <a:cs typeface="roboto" panose="02000000000000000000" pitchFamily="2" charset="0"/>
              </a:rPr>
              <a:t> </a:t>
            </a:r>
            <a:r>
              <a:rPr lang="en-US" dirty="0">
                <a:effectLst/>
                <a:latin typeface="roboto" panose="02000000000000000000" pitchFamily="2" charset="0"/>
                <a:ea typeface="roboto" panose="02000000000000000000" pitchFamily="2" charset="0"/>
                <a:cs typeface="roboto" panose="02000000000000000000" pitchFamily="2" charset="0"/>
              </a:rPr>
              <a:t>Slide</a:t>
            </a:r>
            <a:r>
              <a:rPr lang="en-US" spc="-10" dirty="0">
                <a:effectLst/>
                <a:latin typeface="roboto" panose="02000000000000000000" pitchFamily="2" charset="0"/>
                <a:ea typeface="roboto" panose="02000000000000000000" pitchFamily="2" charset="0"/>
                <a:cs typeface="roboto" panose="02000000000000000000" pitchFamily="2" charset="0"/>
              </a:rPr>
              <a:t> switches</a:t>
            </a:r>
            <a:endParaRPr lang="en-IN" dirty="0">
              <a:effectLst/>
              <a:latin typeface="roboto" panose="02000000000000000000" pitchFamily="2" charset="0"/>
              <a:ea typeface="roboto" panose="02000000000000000000" pitchFamily="2" charset="0"/>
              <a:cs typeface="roboto" panose="02000000000000000000" pitchFamily="2" charset="0"/>
            </a:endParaRPr>
          </a:p>
          <a:p>
            <a:pPr marL="1143000" lvl="2" indent="-228600">
              <a:lnSpc>
                <a:spcPct val="150000"/>
              </a:lnSpc>
              <a:spcBef>
                <a:spcPts val="90"/>
              </a:spcBef>
              <a:spcAft>
                <a:spcPts val="0"/>
              </a:spcAft>
              <a:buSzPts val="1200"/>
              <a:buFont typeface="Symbol" panose="05050102010706020507" pitchFamily="18" charset="2"/>
              <a:buChar char=""/>
              <a:tabLst>
                <a:tab pos="376555" algn="l"/>
                <a:tab pos="377190" algn="l"/>
              </a:tabLst>
            </a:pPr>
            <a:r>
              <a:rPr lang="en-US" dirty="0">
                <a:effectLst/>
                <a:latin typeface="roboto" panose="02000000000000000000" pitchFamily="2" charset="0"/>
                <a:ea typeface="roboto" panose="02000000000000000000" pitchFamily="2" charset="0"/>
                <a:cs typeface="roboto" panose="02000000000000000000" pitchFamily="2" charset="0"/>
              </a:rPr>
              <a:t>18</a:t>
            </a:r>
            <a:r>
              <a:rPr lang="en-US" spc="-10" dirty="0">
                <a:effectLst/>
                <a:latin typeface="roboto" panose="02000000000000000000" pitchFamily="2" charset="0"/>
                <a:ea typeface="roboto" panose="02000000000000000000" pitchFamily="2" charset="0"/>
                <a:cs typeface="roboto" panose="02000000000000000000" pitchFamily="2" charset="0"/>
              </a:rPr>
              <a:t> </a:t>
            </a:r>
            <a:r>
              <a:rPr lang="en-US" dirty="0">
                <a:effectLst/>
                <a:latin typeface="roboto" panose="02000000000000000000" pitchFamily="2" charset="0"/>
                <a:ea typeface="roboto" panose="02000000000000000000" pitchFamily="2" charset="0"/>
                <a:cs typeface="roboto" panose="02000000000000000000" pitchFamily="2" charset="0"/>
              </a:rPr>
              <a:t>Red</a:t>
            </a:r>
            <a:r>
              <a:rPr lang="en-US" spc="-10" dirty="0">
                <a:effectLst/>
                <a:latin typeface="roboto" panose="02000000000000000000" pitchFamily="2" charset="0"/>
                <a:ea typeface="roboto" panose="02000000000000000000" pitchFamily="2" charset="0"/>
                <a:cs typeface="roboto" panose="02000000000000000000" pitchFamily="2" charset="0"/>
              </a:rPr>
              <a:t> </a:t>
            </a:r>
            <a:r>
              <a:rPr lang="en-US" dirty="0">
                <a:effectLst/>
                <a:latin typeface="roboto" panose="02000000000000000000" pitchFamily="2" charset="0"/>
                <a:ea typeface="roboto" panose="02000000000000000000" pitchFamily="2" charset="0"/>
                <a:cs typeface="roboto" panose="02000000000000000000" pitchFamily="2" charset="0"/>
              </a:rPr>
              <a:t>user</a:t>
            </a:r>
            <a:r>
              <a:rPr lang="en-US" spc="-5" dirty="0">
                <a:effectLst/>
                <a:latin typeface="roboto" panose="02000000000000000000" pitchFamily="2" charset="0"/>
                <a:ea typeface="roboto" panose="02000000000000000000" pitchFamily="2" charset="0"/>
                <a:cs typeface="roboto" panose="02000000000000000000" pitchFamily="2" charset="0"/>
              </a:rPr>
              <a:t> </a:t>
            </a:r>
            <a:r>
              <a:rPr lang="en-US" spc="-20" dirty="0">
                <a:effectLst/>
                <a:latin typeface="roboto" panose="02000000000000000000" pitchFamily="2" charset="0"/>
                <a:ea typeface="roboto" panose="02000000000000000000" pitchFamily="2" charset="0"/>
                <a:cs typeface="roboto" panose="02000000000000000000" pitchFamily="2" charset="0"/>
              </a:rPr>
              <a:t>LEDs</a:t>
            </a:r>
            <a:endParaRPr lang="en-IN" dirty="0">
              <a:effectLst/>
              <a:latin typeface="roboto" panose="02000000000000000000" pitchFamily="2" charset="0"/>
              <a:ea typeface="roboto" panose="02000000000000000000" pitchFamily="2" charset="0"/>
              <a:cs typeface="roboto" panose="02000000000000000000" pitchFamily="2" charset="0"/>
            </a:endParaRPr>
          </a:p>
          <a:p>
            <a:pPr marL="1143000" lvl="2" indent="-228600">
              <a:lnSpc>
                <a:spcPct val="150000"/>
              </a:lnSpc>
              <a:spcBef>
                <a:spcPts val="90"/>
              </a:spcBef>
              <a:spcAft>
                <a:spcPts val="0"/>
              </a:spcAft>
              <a:buSzPts val="1200"/>
              <a:buFont typeface="Symbol" panose="05050102010706020507" pitchFamily="18" charset="2"/>
              <a:buChar char=""/>
              <a:tabLst>
                <a:tab pos="376555" algn="l"/>
                <a:tab pos="377190" algn="l"/>
              </a:tabLst>
            </a:pPr>
            <a:r>
              <a:rPr lang="en-US" dirty="0">
                <a:effectLst/>
                <a:latin typeface="roboto" panose="02000000000000000000" pitchFamily="2" charset="0"/>
                <a:ea typeface="roboto" panose="02000000000000000000" pitchFamily="2" charset="0"/>
                <a:cs typeface="roboto" panose="02000000000000000000" pitchFamily="2" charset="0"/>
              </a:rPr>
              <a:t>9</a:t>
            </a:r>
            <a:r>
              <a:rPr lang="en-US" spc="-20" dirty="0">
                <a:effectLst/>
                <a:latin typeface="roboto" panose="02000000000000000000" pitchFamily="2" charset="0"/>
                <a:ea typeface="roboto" panose="02000000000000000000" pitchFamily="2" charset="0"/>
                <a:cs typeface="roboto" panose="02000000000000000000" pitchFamily="2" charset="0"/>
              </a:rPr>
              <a:t> </a:t>
            </a:r>
            <a:r>
              <a:rPr lang="en-US" dirty="0">
                <a:effectLst/>
                <a:latin typeface="roboto" panose="02000000000000000000" pitchFamily="2" charset="0"/>
                <a:ea typeface="roboto" panose="02000000000000000000" pitchFamily="2" charset="0"/>
                <a:cs typeface="roboto" panose="02000000000000000000" pitchFamily="2" charset="0"/>
              </a:rPr>
              <a:t>Green</a:t>
            </a:r>
            <a:r>
              <a:rPr lang="en-US" spc="-20" dirty="0">
                <a:effectLst/>
                <a:latin typeface="roboto" panose="02000000000000000000" pitchFamily="2" charset="0"/>
                <a:ea typeface="roboto" panose="02000000000000000000" pitchFamily="2" charset="0"/>
                <a:cs typeface="roboto" panose="02000000000000000000" pitchFamily="2" charset="0"/>
              </a:rPr>
              <a:t> </a:t>
            </a:r>
            <a:r>
              <a:rPr lang="en-US" dirty="0">
                <a:effectLst/>
                <a:latin typeface="roboto" panose="02000000000000000000" pitchFamily="2" charset="0"/>
                <a:ea typeface="roboto" panose="02000000000000000000" pitchFamily="2" charset="0"/>
                <a:cs typeface="roboto" panose="02000000000000000000" pitchFamily="2" charset="0"/>
              </a:rPr>
              <a:t>user</a:t>
            </a:r>
            <a:r>
              <a:rPr lang="en-US" spc="-15" dirty="0">
                <a:effectLst/>
                <a:latin typeface="roboto" panose="02000000000000000000" pitchFamily="2" charset="0"/>
                <a:ea typeface="roboto" panose="02000000000000000000" pitchFamily="2" charset="0"/>
                <a:cs typeface="roboto" panose="02000000000000000000" pitchFamily="2" charset="0"/>
              </a:rPr>
              <a:t> </a:t>
            </a:r>
            <a:r>
              <a:rPr lang="en-US" spc="-20" dirty="0">
                <a:effectLst/>
                <a:latin typeface="roboto" panose="02000000000000000000" pitchFamily="2" charset="0"/>
                <a:ea typeface="roboto" panose="02000000000000000000" pitchFamily="2" charset="0"/>
                <a:cs typeface="roboto" panose="02000000000000000000" pitchFamily="2" charset="0"/>
              </a:rPr>
              <a:t>LEDs</a:t>
            </a:r>
            <a:endParaRPr lang="en-IN" dirty="0">
              <a:effectLst/>
              <a:latin typeface="roboto" panose="02000000000000000000" pitchFamily="2" charset="0"/>
              <a:ea typeface="roboto" panose="02000000000000000000" pitchFamily="2" charset="0"/>
              <a:cs typeface="roboto" panose="02000000000000000000" pitchFamily="2" charset="0"/>
            </a:endParaRPr>
          </a:p>
          <a:p>
            <a:pPr marL="1143000" lvl="2" indent="-228600">
              <a:lnSpc>
                <a:spcPct val="150000"/>
              </a:lnSpc>
              <a:spcBef>
                <a:spcPts val="90"/>
              </a:spcBef>
              <a:spcAft>
                <a:spcPts val="0"/>
              </a:spcAft>
              <a:buSzPts val="1200"/>
              <a:buFont typeface="Symbol" panose="05050102010706020507" pitchFamily="18" charset="2"/>
              <a:buChar char=""/>
              <a:tabLst>
                <a:tab pos="376555" algn="l"/>
                <a:tab pos="377190" algn="l"/>
              </a:tabLst>
            </a:pPr>
            <a:r>
              <a:rPr lang="en-US" spc="-10" dirty="0">
                <a:latin typeface="roboto" panose="02000000000000000000" pitchFamily="2" charset="0"/>
                <a:ea typeface="roboto" panose="02000000000000000000" pitchFamily="2" charset="0"/>
                <a:cs typeface="roboto" panose="02000000000000000000" pitchFamily="2" charset="0"/>
              </a:rPr>
              <a:t>8 7-Segment Displays</a:t>
            </a:r>
          </a:p>
          <a:p>
            <a:pPr lvl="2">
              <a:lnSpc>
                <a:spcPct val="150000"/>
              </a:lnSpc>
              <a:spcBef>
                <a:spcPts val="90"/>
              </a:spcBef>
              <a:buSzPts val="1200"/>
              <a:buFont typeface="Symbol" panose="05050102010706020507" pitchFamily="18" charset="2"/>
              <a:buChar char=""/>
              <a:tabLst>
                <a:tab pos="376555" algn="l"/>
                <a:tab pos="377190" algn="l"/>
              </a:tabLst>
            </a:pPr>
            <a:r>
              <a:rPr lang="en-US" dirty="0">
                <a:effectLst/>
                <a:latin typeface="roboto" panose="02000000000000000000" pitchFamily="2" charset="0"/>
                <a:ea typeface="roboto" panose="02000000000000000000" pitchFamily="2" charset="0"/>
                <a:cs typeface="roboto" panose="02000000000000000000" pitchFamily="2" charset="0"/>
              </a:rPr>
              <a:t>50MHz</a:t>
            </a:r>
            <a:r>
              <a:rPr lang="en-US" spc="-10" dirty="0">
                <a:effectLst/>
                <a:latin typeface="roboto" panose="02000000000000000000" pitchFamily="2" charset="0"/>
                <a:ea typeface="roboto" panose="02000000000000000000" pitchFamily="2" charset="0"/>
                <a:cs typeface="roboto" panose="02000000000000000000" pitchFamily="2" charset="0"/>
              </a:rPr>
              <a:t> </a:t>
            </a:r>
            <a:r>
              <a:rPr lang="en-US" dirty="0">
                <a:effectLst/>
                <a:latin typeface="roboto" panose="02000000000000000000" pitchFamily="2" charset="0"/>
                <a:ea typeface="roboto" panose="02000000000000000000" pitchFamily="2" charset="0"/>
                <a:cs typeface="roboto" panose="02000000000000000000" pitchFamily="2" charset="0"/>
              </a:rPr>
              <a:t>oscillator</a:t>
            </a:r>
            <a:r>
              <a:rPr lang="en-US" spc="-10" dirty="0">
                <a:effectLst/>
                <a:latin typeface="roboto" panose="02000000000000000000" pitchFamily="2" charset="0"/>
                <a:ea typeface="roboto" panose="02000000000000000000" pitchFamily="2" charset="0"/>
                <a:cs typeface="roboto" panose="02000000000000000000" pitchFamily="2" charset="0"/>
              </a:rPr>
              <a:t> </a:t>
            </a:r>
            <a:r>
              <a:rPr lang="en-US" dirty="0">
                <a:effectLst/>
                <a:latin typeface="roboto" panose="02000000000000000000" pitchFamily="2" charset="0"/>
                <a:ea typeface="roboto" panose="02000000000000000000" pitchFamily="2" charset="0"/>
                <a:cs typeface="roboto" panose="02000000000000000000" pitchFamily="2" charset="0"/>
              </a:rPr>
              <a:t>for</a:t>
            </a:r>
            <a:r>
              <a:rPr lang="en-US" spc="-15" dirty="0">
                <a:effectLst/>
                <a:latin typeface="roboto" panose="02000000000000000000" pitchFamily="2" charset="0"/>
                <a:ea typeface="roboto" panose="02000000000000000000" pitchFamily="2" charset="0"/>
                <a:cs typeface="roboto" panose="02000000000000000000" pitchFamily="2" charset="0"/>
              </a:rPr>
              <a:t> </a:t>
            </a:r>
            <a:r>
              <a:rPr lang="en-US" dirty="0">
                <a:effectLst/>
                <a:latin typeface="roboto" panose="02000000000000000000" pitchFamily="2" charset="0"/>
                <a:ea typeface="roboto" panose="02000000000000000000" pitchFamily="2" charset="0"/>
                <a:cs typeface="roboto" panose="02000000000000000000" pitchFamily="2" charset="0"/>
              </a:rPr>
              <a:t>clock</a:t>
            </a:r>
            <a:r>
              <a:rPr lang="en-US" spc="-10" dirty="0">
                <a:effectLst/>
                <a:latin typeface="roboto" panose="02000000000000000000" pitchFamily="2" charset="0"/>
                <a:ea typeface="roboto" panose="02000000000000000000" pitchFamily="2" charset="0"/>
                <a:cs typeface="roboto" panose="02000000000000000000" pitchFamily="2" charset="0"/>
              </a:rPr>
              <a:t> sources</a:t>
            </a:r>
          </a:p>
          <a:p>
            <a:pPr marL="1143000" lvl="2" indent="-228600">
              <a:spcBef>
                <a:spcPts val="90"/>
              </a:spcBef>
              <a:spcAft>
                <a:spcPts val="0"/>
              </a:spcAft>
              <a:buSzPts val="1200"/>
              <a:buFont typeface="Symbol" panose="05050102010706020507" pitchFamily="18" charset="2"/>
              <a:buChar char=""/>
              <a:tabLst>
                <a:tab pos="376555" algn="l"/>
                <a:tab pos="377190" algn="l"/>
              </a:tabLst>
            </a:pPr>
            <a:endParaRPr lang="en-IN" dirty="0">
              <a:effectLst/>
              <a:latin typeface="Times New Roman" panose="02020603050405020304" pitchFamily="18" charset="0"/>
              <a:ea typeface="Symbol" panose="05050102010706020507" pitchFamily="18" charset="2"/>
              <a:cs typeface="Symbol" panose="05050102010706020507" pitchFamily="18" charset="2"/>
            </a:endParaRPr>
          </a:p>
          <a:p>
            <a:endParaRPr lang="en-IN" dirty="0"/>
          </a:p>
        </p:txBody>
      </p:sp>
    </p:spTree>
    <p:extLst>
      <p:ext uri="{BB962C8B-B14F-4D97-AF65-F5344CB8AC3E}">
        <p14:creationId xmlns:p14="http://schemas.microsoft.com/office/powerpoint/2010/main" val="38353719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2DBFF-6556-3331-9E5D-9080AF4B6332}"/>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Using Switches on the DE2i-150 board </a:t>
            </a:r>
            <a:endParaRPr lang="en-IN" dirty="0">
              <a:latin typeface="roboto" panose="02000000000000000000" pitchFamily="2" charset="0"/>
              <a:ea typeface="roboto" panose="02000000000000000000" pitchFamily="2" charset="0"/>
              <a:cs typeface="roboto" panose="02000000000000000000" pitchFamily="2" charset="0"/>
            </a:endParaRPr>
          </a:p>
        </p:txBody>
      </p:sp>
      <p:pic>
        <p:nvPicPr>
          <p:cNvPr id="4" name="Content Placeholder 3">
            <a:extLst>
              <a:ext uri="{FF2B5EF4-FFF2-40B4-BE49-F238E27FC236}">
                <a16:creationId xmlns:a16="http://schemas.microsoft.com/office/drawing/2014/main" id="{1E228E92-BA12-7674-ED9D-FC4E54769372}"/>
              </a:ext>
            </a:extLst>
          </p:cNvPr>
          <p:cNvPicPr>
            <a:picLocks noGrp="1" noChangeAspect="1"/>
          </p:cNvPicPr>
          <p:nvPr>
            <p:ph idx="1"/>
          </p:nvPr>
        </p:nvPicPr>
        <p:blipFill>
          <a:blip r:embed="rId2"/>
          <a:stretch>
            <a:fillRect/>
          </a:stretch>
        </p:blipFill>
        <p:spPr>
          <a:xfrm>
            <a:off x="992207" y="2859199"/>
            <a:ext cx="3943859" cy="2682233"/>
          </a:xfrm>
          <a:prstGeom prst="rect">
            <a:avLst/>
          </a:prstGeom>
        </p:spPr>
      </p:pic>
      <p:graphicFrame>
        <p:nvGraphicFramePr>
          <p:cNvPr id="12" name="Table 11">
            <a:extLst>
              <a:ext uri="{FF2B5EF4-FFF2-40B4-BE49-F238E27FC236}">
                <a16:creationId xmlns:a16="http://schemas.microsoft.com/office/drawing/2014/main" id="{0A1FB144-E3D2-48E2-9A57-C416DC51A336}"/>
              </a:ext>
            </a:extLst>
          </p:cNvPr>
          <p:cNvGraphicFramePr>
            <a:graphicFrameLocks noGrp="1"/>
          </p:cNvGraphicFramePr>
          <p:nvPr>
            <p:extLst>
              <p:ext uri="{D42A27DB-BD31-4B8C-83A1-F6EECF244321}">
                <p14:modId xmlns:p14="http://schemas.microsoft.com/office/powerpoint/2010/main" val="2795410391"/>
              </p:ext>
            </p:extLst>
          </p:nvPr>
        </p:nvGraphicFramePr>
        <p:xfrm>
          <a:off x="5621866" y="2319867"/>
          <a:ext cx="5363634" cy="3962398"/>
        </p:xfrm>
        <a:graphic>
          <a:graphicData uri="http://schemas.openxmlformats.org/drawingml/2006/table">
            <a:tbl>
              <a:tblPr>
                <a:tableStyleId>{69CF1AB2-1976-4502-BF36-3FF5EA218861}</a:tableStyleId>
              </a:tblPr>
              <a:tblGrid>
                <a:gridCol w="1237293">
                  <a:extLst>
                    <a:ext uri="{9D8B030D-6E8A-4147-A177-3AD203B41FA5}">
                      <a16:colId xmlns:a16="http://schemas.microsoft.com/office/drawing/2014/main" val="2450889748"/>
                    </a:ext>
                  </a:extLst>
                </a:gridCol>
                <a:gridCol w="1682230">
                  <a:extLst>
                    <a:ext uri="{9D8B030D-6E8A-4147-A177-3AD203B41FA5}">
                      <a16:colId xmlns:a16="http://schemas.microsoft.com/office/drawing/2014/main" val="143171319"/>
                    </a:ext>
                  </a:extLst>
                </a:gridCol>
                <a:gridCol w="1627375">
                  <a:extLst>
                    <a:ext uri="{9D8B030D-6E8A-4147-A177-3AD203B41FA5}">
                      <a16:colId xmlns:a16="http://schemas.microsoft.com/office/drawing/2014/main" val="2695099010"/>
                    </a:ext>
                  </a:extLst>
                </a:gridCol>
                <a:gridCol w="816736">
                  <a:extLst>
                    <a:ext uri="{9D8B030D-6E8A-4147-A177-3AD203B41FA5}">
                      <a16:colId xmlns:a16="http://schemas.microsoft.com/office/drawing/2014/main" val="4206805848"/>
                    </a:ext>
                  </a:extLst>
                </a:gridCol>
              </a:tblGrid>
              <a:tr h="390082">
                <a:tc>
                  <a:txBody>
                    <a:bodyPr/>
                    <a:lstStyle/>
                    <a:p>
                      <a:pPr algn="ctr" fontAlgn="ctr"/>
                      <a:r>
                        <a:rPr lang="en-US" sz="1000" b="1" u="none" strike="noStrike" dirty="0">
                          <a:solidFill>
                            <a:schemeClr val="bg1">
                              <a:lumMod val="85000"/>
                              <a:lumOff val="15000"/>
                            </a:schemeClr>
                          </a:solidFill>
                          <a:effectLst/>
                          <a:highlight>
                            <a:srgbClr val="DFDFDF"/>
                          </a:highlight>
                          <a:latin typeface="roboto" panose="02000000000000000000" pitchFamily="2" charset="0"/>
                          <a:ea typeface="roboto" panose="02000000000000000000" pitchFamily="2" charset="0"/>
                          <a:cs typeface="roboto" panose="02000000000000000000" pitchFamily="2" charset="0"/>
                        </a:rPr>
                        <a:t>Signal Name</a:t>
                      </a:r>
                      <a:endParaRPr lang="en-IN" sz="1000" b="1" i="1" u="none" strike="noStrike" dirty="0">
                        <a:solidFill>
                          <a:schemeClr val="bg1">
                            <a:lumMod val="85000"/>
                            <a:lumOff val="15000"/>
                          </a:schemeClr>
                        </a:solidFill>
                        <a:effectLst/>
                        <a:highlight>
                          <a:srgbClr val="DFDFDF"/>
                        </a:highligh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tc>
                  <a:txBody>
                    <a:bodyPr/>
                    <a:lstStyle/>
                    <a:p>
                      <a:pPr algn="ctr" fontAlgn="ctr"/>
                      <a:r>
                        <a:rPr lang="en-US" sz="1000" b="1" u="none" strike="noStrike" dirty="0">
                          <a:solidFill>
                            <a:schemeClr val="bg1">
                              <a:lumMod val="85000"/>
                              <a:lumOff val="15000"/>
                            </a:schemeClr>
                          </a:solidFill>
                          <a:effectLst/>
                          <a:highlight>
                            <a:srgbClr val="DFDFDF"/>
                          </a:highlight>
                          <a:latin typeface="roboto" panose="02000000000000000000" pitchFamily="2" charset="0"/>
                          <a:ea typeface="roboto" panose="02000000000000000000" pitchFamily="2" charset="0"/>
                          <a:cs typeface="roboto" panose="02000000000000000000" pitchFamily="2" charset="0"/>
                        </a:rPr>
                        <a:t>FPGA Pin No.</a:t>
                      </a:r>
                      <a:endParaRPr lang="en-IN" sz="1000" b="1" i="1" u="none" strike="noStrike" dirty="0">
                        <a:solidFill>
                          <a:schemeClr val="bg1">
                            <a:lumMod val="85000"/>
                            <a:lumOff val="15000"/>
                          </a:schemeClr>
                        </a:solidFill>
                        <a:effectLst/>
                        <a:highlight>
                          <a:srgbClr val="DFDFDF"/>
                        </a:highligh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tc>
                  <a:txBody>
                    <a:bodyPr/>
                    <a:lstStyle/>
                    <a:p>
                      <a:pPr algn="ctr" fontAlgn="ctr"/>
                      <a:r>
                        <a:rPr lang="en-US" sz="1000" b="1" u="none" strike="noStrike">
                          <a:solidFill>
                            <a:schemeClr val="bg1">
                              <a:lumMod val="85000"/>
                              <a:lumOff val="15000"/>
                            </a:schemeClr>
                          </a:solidFill>
                          <a:effectLst/>
                          <a:highlight>
                            <a:srgbClr val="DFDFDF"/>
                          </a:highlight>
                          <a:latin typeface="roboto" panose="02000000000000000000" pitchFamily="2" charset="0"/>
                          <a:ea typeface="roboto" panose="02000000000000000000" pitchFamily="2" charset="0"/>
                          <a:cs typeface="roboto" panose="02000000000000000000" pitchFamily="2" charset="0"/>
                        </a:rPr>
                        <a:t>Description</a:t>
                      </a:r>
                      <a:endParaRPr lang="en-IN" sz="1000" b="1" i="1" u="none" strike="noStrike">
                        <a:solidFill>
                          <a:schemeClr val="bg1">
                            <a:lumMod val="85000"/>
                            <a:lumOff val="15000"/>
                          </a:schemeClr>
                        </a:solidFill>
                        <a:effectLst/>
                        <a:highlight>
                          <a:srgbClr val="DFDFDF"/>
                        </a:highligh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tc>
                  <a:txBody>
                    <a:bodyPr/>
                    <a:lstStyle/>
                    <a:p>
                      <a:pPr algn="ctr" fontAlgn="ctr"/>
                      <a:r>
                        <a:rPr lang="en-US" sz="1000" b="1" u="none" strike="noStrike" dirty="0">
                          <a:solidFill>
                            <a:schemeClr val="bg1">
                              <a:lumMod val="85000"/>
                              <a:lumOff val="15000"/>
                            </a:schemeClr>
                          </a:solidFill>
                          <a:effectLst/>
                          <a:highlight>
                            <a:srgbClr val="DFDFDF"/>
                          </a:highlight>
                          <a:latin typeface="roboto" panose="02000000000000000000" pitchFamily="2" charset="0"/>
                          <a:ea typeface="roboto" panose="02000000000000000000" pitchFamily="2" charset="0"/>
                          <a:cs typeface="roboto" panose="02000000000000000000" pitchFamily="2" charset="0"/>
                        </a:rPr>
                        <a:t>I/O Standard</a:t>
                      </a:r>
                      <a:endParaRPr lang="en-IN" sz="1000" b="1" i="1" u="none" strike="noStrike" dirty="0">
                        <a:solidFill>
                          <a:schemeClr val="bg1">
                            <a:lumMod val="85000"/>
                            <a:lumOff val="15000"/>
                          </a:schemeClr>
                        </a:solidFill>
                        <a:effectLst/>
                        <a:highlight>
                          <a:srgbClr val="DFDFDF"/>
                        </a:highligh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extLst>
                  <a:ext uri="{0D108BD9-81ED-4DB2-BD59-A6C34878D82A}">
                    <a16:rowId xmlns:a16="http://schemas.microsoft.com/office/drawing/2014/main" val="2083387322"/>
                  </a:ext>
                </a:extLst>
              </a:tr>
              <a:tr h="198462">
                <a:tc>
                  <a:txBody>
                    <a:bodyPr/>
                    <a:lstStyle/>
                    <a:p>
                      <a:pPr algn="ctr" fontAlgn="ctr"/>
                      <a:r>
                        <a:rPr lang="en-US" sz="1000" u="none" strike="noStrike" spc="-10">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rPr>
                        <a:t>SW[0]</a:t>
                      </a:r>
                      <a:endParaRPr lang="en-IN" sz="1000" b="1" i="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tc>
                  <a:txBody>
                    <a:bodyPr/>
                    <a:lstStyle/>
                    <a:p>
                      <a:pPr algn="ctr" fontAlgn="ctr"/>
                      <a:r>
                        <a:rPr lang="en-US" sz="1000" u="none" strike="noStrike" spc="-10"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rPr>
                        <a:t>PIN_V28</a:t>
                      </a:r>
                      <a:endParaRPr lang="en-IN" sz="1000" b="1" i="0" u="none" strike="noStrike"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tc>
                  <a:txBody>
                    <a:bodyPr/>
                    <a:lstStyle/>
                    <a:p>
                      <a:pPr algn="ctr" fontAlgn="ctr"/>
                      <a:r>
                        <a:rPr lang="en-US" sz="100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rPr>
                        <a:t>Slide Switch[0]</a:t>
                      </a:r>
                      <a:endParaRPr lang="en-IN" sz="1000" b="1" i="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tc>
                  <a:txBody>
                    <a:bodyPr/>
                    <a:lstStyle/>
                    <a:p>
                      <a:pPr algn="ctr" fontAlgn="ctr"/>
                      <a:r>
                        <a:rPr lang="en-US" sz="1000" u="none" strike="noStrike" spc="-20">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rPr>
                        <a:t>2.5V</a:t>
                      </a:r>
                      <a:endParaRPr lang="en-IN" sz="1000" b="1" i="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extLst>
                  <a:ext uri="{0D108BD9-81ED-4DB2-BD59-A6C34878D82A}">
                    <a16:rowId xmlns:a16="http://schemas.microsoft.com/office/drawing/2014/main" val="694458273"/>
                  </a:ext>
                </a:extLst>
              </a:tr>
              <a:tr h="198462">
                <a:tc>
                  <a:txBody>
                    <a:bodyPr/>
                    <a:lstStyle/>
                    <a:p>
                      <a:pPr algn="ctr" fontAlgn="ctr"/>
                      <a:r>
                        <a:rPr lang="en-US" sz="1000" u="none" strike="noStrike" spc="-10">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rPr>
                        <a:t>SW[1]</a:t>
                      </a:r>
                      <a:endParaRPr lang="en-IN" sz="1000" b="1" i="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tc>
                  <a:txBody>
                    <a:bodyPr/>
                    <a:lstStyle/>
                    <a:p>
                      <a:pPr algn="ctr" fontAlgn="ctr"/>
                      <a:r>
                        <a:rPr lang="en-US" sz="1000" u="none" strike="noStrike" spc="-10"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rPr>
                        <a:t>PIN_U30</a:t>
                      </a:r>
                      <a:endParaRPr lang="en-IN" sz="1000" b="1" i="0" u="none" strike="noStrike"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tc>
                  <a:txBody>
                    <a:bodyPr/>
                    <a:lstStyle/>
                    <a:p>
                      <a:pPr algn="ctr" fontAlgn="ctr"/>
                      <a:r>
                        <a:rPr lang="en-US" sz="100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rPr>
                        <a:t>Slide Switch[1]</a:t>
                      </a:r>
                      <a:endParaRPr lang="en-IN" sz="1000" b="1" i="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tc>
                  <a:txBody>
                    <a:bodyPr/>
                    <a:lstStyle/>
                    <a:p>
                      <a:pPr algn="ctr" fontAlgn="ctr"/>
                      <a:r>
                        <a:rPr lang="en-US" sz="1000" u="none" strike="noStrike" spc="-20">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rPr>
                        <a:t>2.5V</a:t>
                      </a:r>
                      <a:endParaRPr lang="en-IN" sz="1000" b="1" i="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extLst>
                  <a:ext uri="{0D108BD9-81ED-4DB2-BD59-A6C34878D82A}">
                    <a16:rowId xmlns:a16="http://schemas.microsoft.com/office/drawing/2014/main" val="518505865"/>
                  </a:ext>
                </a:extLst>
              </a:tr>
              <a:tr h="198462">
                <a:tc>
                  <a:txBody>
                    <a:bodyPr/>
                    <a:lstStyle/>
                    <a:p>
                      <a:pPr algn="ctr" fontAlgn="ctr"/>
                      <a:r>
                        <a:rPr lang="en-US" sz="1000" u="none" strike="noStrike" spc="-10">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rPr>
                        <a:t>SW[2]</a:t>
                      </a:r>
                      <a:endParaRPr lang="en-IN" sz="1000" b="1" i="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tc>
                  <a:txBody>
                    <a:bodyPr/>
                    <a:lstStyle/>
                    <a:p>
                      <a:pPr algn="ctr" fontAlgn="ctr"/>
                      <a:r>
                        <a:rPr lang="en-US" sz="1000" u="none" strike="noStrike" spc="-10"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rPr>
                        <a:t>PIN_V21</a:t>
                      </a:r>
                      <a:endParaRPr lang="en-IN" sz="1000" b="1" i="0" u="none" strike="noStrike"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tc>
                  <a:txBody>
                    <a:bodyPr/>
                    <a:lstStyle/>
                    <a:p>
                      <a:pPr algn="ctr" fontAlgn="ctr"/>
                      <a:r>
                        <a:rPr lang="en-US" sz="100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rPr>
                        <a:t>Slide Switch[2]</a:t>
                      </a:r>
                      <a:endParaRPr lang="en-IN" sz="1000" b="1" i="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tc>
                  <a:txBody>
                    <a:bodyPr/>
                    <a:lstStyle/>
                    <a:p>
                      <a:pPr algn="ctr" fontAlgn="ctr"/>
                      <a:r>
                        <a:rPr lang="en-US" sz="1000" u="none" strike="noStrike" spc="-20">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rPr>
                        <a:t>2.5V</a:t>
                      </a:r>
                      <a:endParaRPr lang="en-IN" sz="1000" b="1" i="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extLst>
                  <a:ext uri="{0D108BD9-81ED-4DB2-BD59-A6C34878D82A}">
                    <a16:rowId xmlns:a16="http://schemas.microsoft.com/office/drawing/2014/main" val="4065524417"/>
                  </a:ext>
                </a:extLst>
              </a:tr>
              <a:tr h="198462">
                <a:tc>
                  <a:txBody>
                    <a:bodyPr/>
                    <a:lstStyle/>
                    <a:p>
                      <a:pPr algn="ctr" fontAlgn="ctr"/>
                      <a:r>
                        <a:rPr lang="en-US" sz="1000" u="none" strike="noStrike" spc="-10">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rPr>
                        <a:t>SW[3]</a:t>
                      </a:r>
                      <a:endParaRPr lang="en-IN" sz="1000" b="1" i="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tc>
                  <a:txBody>
                    <a:bodyPr/>
                    <a:lstStyle/>
                    <a:p>
                      <a:pPr algn="ctr" fontAlgn="ctr"/>
                      <a:r>
                        <a:rPr lang="en-US" sz="1000" u="none" strike="noStrike" spc="-10"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rPr>
                        <a:t>PIN_C2</a:t>
                      </a:r>
                      <a:endParaRPr lang="en-IN" sz="1000" b="1" i="0" u="none" strike="noStrike"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tc>
                  <a:txBody>
                    <a:bodyPr/>
                    <a:lstStyle/>
                    <a:p>
                      <a:pPr algn="ctr" fontAlgn="ctr"/>
                      <a:r>
                        <a:rPr lang="en-US" sz="100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rPr>
                        <a:t>Slide Switch[3]</a:t>
                      </a:r>
                      <a:endParaRPr lang="en-IN" sz="1000" b="1" i="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tc>
                  <a:txBody>
                    <a:bodyPr/>
                    <a:lstStyle/>
                    <a:p>
                      <a:pPr algn="ctr" fontAlgn="ctr"/>
                      <a:r>
                        <a:rPr lang="en-US" sz="1000" u="none" strike="noStrike" spc="-20">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rPr>
                        <a:t>2.5V</a:t>
                      </a:r>
                      <a:endParaRPr lang="en-IN" sz="1000" b="1" i="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extLst>
                  <a:ext uri="{0D108BD9-81ED-4DB2-BD59-A6C34878D82A}">
                    <a16:rowId xmlns:a16="http://schemas.microsoft.com/office/drawing/2014/main" val="1775767429"/>
                  </a:ext>
                </a:extLst>
              </a:tr>
              <a:tr h="198462">
                <a:tc>
                  <a:txBody>
                    <a:bodyPr/>
                    <a:lstStyle/>
                    <a:p>
                      <a:pPr algn="ctr" fontAlgn="ctr"/>
                      <a:r>
                        <a:rPr lang="en-US" sz="1000" u="none" strike="noStrike" spc="-10">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rPr>
                        <a:t>SW[4]</a:t>
                      </a:r>
                      <a:endParaRPr lang="en-IN" sz="1000" b="1" i="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tc>
                  <a:txBody>
                    <a:bodyPr/>
                    <a:lstStyle/>
                    <a:p>
                      <a:pPr algn="ctr" fontAlgn="ctr"/>
                      <a:r>
                        <a:rPr lang="en-US" sz="1000" u="none" strike="noStrike" spc="-10"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rPr>
                        <a:t>PIN_AB30</a:t>
                      </a:r>
                      <a:endParaRPr lang="en-IN" sz="1000" b="1" i="0" u="none" strike="noStrike"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tc>
                  <a:txBody>
                    <a:bodyPr/>
                    <a:lstStyle/>
                    <a:p>
                      <a:pPr algn="ctr" fontAlgn="ctr"/>
                      <a:r>
                        <a:rPr lang="en-US" sz="100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rPr>
                        <a:t>Slide Switch[4]</a:t>
                      </a:r>
                      <a:endParaRPr lang="en-IN" sz="1000" b="1" i="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tc>
                  <a:txBody>
                    <a:bodyPr/>
                    <a:lstStyle/>
                    <a:p>
                      <a:pPr algn="ctr" fontAlgn="ctr"/>
                      <a:r>
                        <a:rPr lang="en-US" sz="1000" u="none" strike="noStrike" spc="-20">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rPr>
                        <a:t>2.5V</a:t>
                      </a:r>
                      <a:endParaRPr lang="en-IN" sz="1000" b="1" i="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extLst>
                  <a:ext uri="{0D108BD9-81ED-4DB2-BD59-A6C34878D82A}">
                    <a16:rowId xmlns:a16="http://schemas.microsoft.com/office/drawing/2014/main" val="981312118"/>
                  </a:ext>
                </a:extLst>
              </a:tr>
              <a:tr h="198462">
                <a:tc>
                  <a:txBody>
                    <a:bodyPr/>
                    <a:lstStyle/>
                    <a:p>
                      <a:pPr algn="ctr" fontAlgn="ctr"/>
                      <a:r>
                        <a:rPr lang="en-US" sz="1000" u="none" strike="noStrike" spc="-10">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rPr>
                        <a:t>SW[5]</a:t>
                      </a:r>
                      <a:endParaRPr lang="en-IN" sz="1000" b="1" i="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tc>
                  <a:txBody>
                    <a:bodyPr/>
                    <a:lstStyle/>
                    <a:p>
                      <a:pPr algn="ctr" fontAlgn="ctr"/>
                      <a:r>
                        <a:rPr lang="en-US" sz="1000" u="none" strike="noStrike" spc="-10"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rPr>
                        <a:t>PIN_U21</a:t>
                      </a:r>
                      <a:endParaRPr lang="en-IN" sz="1000" b="1" i="0" u="none" strike="noStrike"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tc>
                  <a:txBody>
                    <a:bodyPr/>
                    <a:lstStyle/>
                    <a:p>
                      <a:pPr algn="ctr" fontAlgn="ctr"/>
                      <a:r>
                        <a:rPr lang="en-US" sz="100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rPr>
                        <a:t>Slide Switch[5]</a:t>
                      </a:r>
                      <a:endParaRPr lang="en-IN" sz="1000" b="1" i="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tc>
                  <a:txBody>
                    <a:bodyPr/>
                    <a:lstStyle/>
                    <a:p>
                      <a:pPr algn="ctr" fontAlgn="ctr"/>
                      <a:r>
                        <a:rPr lang="en-US" sz="1000" u="none" strike="noStrike" spc="-20">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rPr>
                        <a:t>2.5V</a:t>
                      </a:r>
                      <a:endParaRPr lang="en-IN" sz="1000" b="1" i="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extLst>
                  <a:ext uri="{0D108BD9-81ED-4DB2-BD59-A6C34878D82A}">
                    <a16:rowId xmlns:a16="http://schemas.microsoft.com/office/drawing/2014/main" val="2486283987"/>
                  </a:ext>
                </a:extLst>
              </a:tr>
              <a:tr h="198462">
                <a:tc>
                  <a:txBody>
                    <a:bodyPr/>
                    <a:lstStyle/>
                    <a:p>
                      <a:pPr algn="ctr" fontAlgn="ctr"/>
                      <a:r>
                        <a:rPr lang="en-US" sz="1000" u="none" strike="noStrike" spc="-10">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rPr>
                        <a:t>SW[6]</a:t>
                      </a:r>
                      <a:endParaRPr lang="en-IN" sz="1000" b="1" i="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tc>
                  <a:txBody>
                    <a:bodyPr/>
                    <a:lstStyle/>
                    <a:p>
                      <a:pPr algn="ctr" fontAlgn="ctr"/>
                      <a:r>
                        <a:rPr lang="en-US" sz="1000" u="none" strike="noStrike" spc="-10"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rPr>
                        <a:t>PIN_T28</a:t>
                      </a:r>
                      <a:endParaRPr lang="en-IN" sz="1000" b="1" i="0" u="none" strike="noStrike"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tc>
                  <a:txBody>
                    <a:bodyPr/>
                    <a:lstStyle/>
                    <a:p>
                      <a:pPr algn="ctr" fontAlgn="ctr"/>
                      <a:r>
                        <a:rPr lang="en-US" sz="100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rPr>
                        <a:t>Slide Switch[6]</a:t>
                      </a:r>
                      <a:endParaRPr lang="en-IN" sz="1000" b="1" i="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tc>
                  <a:txBody>
                    <a:bodyPr/>
                    <a:lstStyle/>
                    <a:p>
                      <a:pPr algn="ctr" fontAlgn="ctr"/>
                      <a:r>
                        <a:rPr lang="en-US" sz="1000" u="none" strike="noStrike" spc="-20">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rPr>
                        <a:t>2.5V</a:t>
                      </a:r>
                      <a:endParaRPr lang="en-IN" sz="1000" b="1" i="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extLst>
                  <a:ext uri="{0D108BD9-81ED-4DB2-BD59-A6C34878D82A}">
                    <a16:rowId xmlns:a16="http://schemas.microsoft.com/office/drawing/2014/main" val="3428734274"/>
                  </a:ext>
                </a:extLst>
              </a:tr>
              <a:tr h="198462">
                <a:tc>
                  <a:txBody>
                    <a:bodyPr/>
                    <a:lstStyle/>
                    <a:p>
                      <a:pPr algn="ctr" fontAlgn="ctr"/>
                      <a:r>
                        <a:rPr lang="en-US" sz="1000" u="none" strike="noStrike" spc="-10">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rPr>
                        <a:t>SW[7]</a:t>
                      </a:r>
                      <a:endParaRPr lang="en-IN" sz="1000" b="1" i="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tc>
                  <a:txBody>
                    <a:bodyPr/>
                    <a:lstStyle/>
                    <a:p>
                      <a:pPr algn="ctr" fontAlgn="ctr"/>
                      <a:r>
                        <a:rPr lang="en-US" sz="1000" u="none" strike="noStrike" spc="-1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rPr>
                        <a:t>PIN_R30</a:t>
                      </a:r>
                      <a:endParaRPr lang="en-IN" sz="1000" b="1" i="0" u="none" strike="noStrike">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tc>
                  <a:txBody>
                    <a:bodyPr/>
                    <a:lstStyle/>
                    <a:p>
                      <a:pPr algn="ctr" fontAlgn="ctr"/>
                      <a:r>
                        <a:rPr lang="en-US" sz="100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rPr>
                        <a:t>Slide Switch[7]</a:t>
                      </a:r>
                      <a:endParaRPr lang="en-IN" sz="1000" b="1" i="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tc>
                  <a:txBody>
                    <a:bodyPr/>
                    <a:lstStyle/>
                    <a:p>
                      <a:pPr algn="ctr" fontAlgn="ctr"/>
                      <a:r>
                        <a:rPr lang="en-US" sz="1000" u="none" strike="noStrike" spc="-20">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rPr>
                        <a:t>2.5V</a:t>
                      </a:r>
                      <a:endParaRPr lang="en-IN" sz="1000" b="1" i="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extLst>
                  <a:ext uri="{0D108BD9-81ED-4DB2-BD59-A6C34878D82A}">
                    <a16:rowId xmlns:a16="http://schemas.microsoft.com/office/drawing/2014/main" val="1948455958"/>
                  </a:ext>
                </a:extLst>
              </a:tr>
              <a:tr h="198462">
                <a:tc>
                  <a:txBody>
                    <a:bodyPr/>
                    <a:lstStyle/>
                    <a:p>
                      <a:pPr algn="ctr" fontAlgn="ctr"/>
                      <a:r>
                        <a:rPr lang="en-US" sz="1000" u="none" strike="noStrike" spc="-10">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rPr>
                        <a:t>SW[8]</a:t>
                      </a:r>
                      <a:endParaRPr lang="en-IN" sz="1000" b="1" i="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tc>
                  <a:txBody>
                    <a:bodyPr/>
                    <a:lstStyle/>
                    <a:p>
                      <a:pPr algn="ctr" fontAlgn="ctr"/>
                      <a:r>
                        <a:rPr lang="en-US" sz="1000" u="none" strike="noStrike" spc="-10"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rPr>
                        <a:t>PIN_P30</a:t>
                      </a:r>
                      <a:endParaRPr lang="en-IN" sz="1000" b="1" i="0" u="none" strike="noStrike"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tc>
                  <a:txBody>
                    <a:bodyPr/>
                    <a:lstStyle/>
                    <a:p>
                      <a:pPr algn="ctr" fontAlgn="ctr"/>
                      <a:r>
                        <a:rPr lang="en-US" sz="100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rPr>
                        <a:t>Slide Switch[8]</a:t>
                      </a:r>
                      <a:endParaRPr lang="en-IN" sz="1000" b="1" i="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tc>
                  <a:txBody>
                    <a:bodyPr/>
                    <a:lstStyle/>
                    <a:p>
                      <a:pPr algn="ctr" fontAlgn="ctr"/>
                      <a:r>
                        <a:rPr lang="en-US" sz="1000" u="none" strike="noStrike" spc="-20">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rPr>
                        <a:t>2.5V</a:t>
                      </a:r>
                      <a:endParaRPr lang="en-IN" sz="1000" b="1" i="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extLst>
                  <a:ext uri="{0D108BD9-81ED-4DB2-BD59-A6C34878D82A}">
                    <a16:rowId xmlns:a16="http://schemas.microsoft.com/office/drawing/2014/main" val="2810234488"/>
                  </a:ext>
                </a:extLst>
              </a:tr>
              <a:tr h="198462">
                <a:tc>
                  <a:txBody>
                    <a:bodyPr/>
                    <a:lstStyle/>
                    <a:p>
                      <a:pPr algn="ctr" fontAlgn="ctr"/>
                      <a:r>
                        <a:rPr lang="en-US" sz="1000" u="none" strike="noStrike" spc="-10">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rPr>
                        <a:t>SW[9]</a:t>
                      </a:r>
                      <a:endParaRPr lang="en-IN" sz="1000" b="1" i="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tc>
                  <a:txBody>
                    <a:bodyPr/>
                    <a:lstStyle/>
                    <a:p>
                      <a:pPr algn="ctr" fontAlgn="ctr"/>
                      <a:r>
                        <a:rPr lang="en-US" sz="1000" u="none" strike="noStrike" spc="-10"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rPr>
                        <a:t>PIN_R29</a:t>
                      </a:r>
                      <a:endParaRPr lang="en-IN" sz="1000" b="1" i="0" u="none" strike="noStrike"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tc>
                  <a:txBody>
                    <a:bodyPr/>
                    <a:lstStyle/>
                    <a:p>
                      <a:pPr algn="ctr" fontAlgn="ctr"/>
                      <a:r>
                        <a:rPr lang="en-US" sz="100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rPr>
                        <a:t>Slide Switch[9]</a:t>
                      </a:r>
                      <a:endParaRPr lang="en-IN" sz="1000" b="1" i="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tc>
                  <a:txBody>
                    <a:bodyPr/>
                    <a:lstStyle/>
                    <a:p>
                      <a:pPr algn="ctr" fontAlgn="ctr"/>
                      <a:r>
                        <a:rPr lang="en-US" sz="1000" u="none" strike="noStrike" spc="-20">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rPr>
                        <a:t>2.5V</a:t>
                      </a:r>
                      <a:endParaRPr lang="en-IN" sz="1000" b="1" i="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extLst>
                  <a:ext uri="{0D108BD9-81ED-4DB2-BD59-A6C34878D82A}">
                    <a16:rowId xmlns:a16="http://schemas.microsoft.com/office/drawing/2014/main" val="3397190745"/>
                  </a:ext>
                </a:extLst>
              </a:tr>
              <a:tr h="198462">
                <a:tc>
                  <a:txBody>
                    <a:bodyPr/>
                    <a:lstStyle/>
                    <a:p>
                      <a:pPr algn="ctr" fontAlgn="ctr"/>
                      <a:r>
                        <a:rPr lang="en-US" sz="1000" u="none" strike="noStrike" spc="-10">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rPr>
                        <a:t>SW[10]</a:t>
                      </a:r>
                      <a:endParaRPr lang="en-IN" sz="1000" b="1" i="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tc>
                  <a:txBody>
                    <a:bodyPr/>
                    <a:lstStyle/>
                    <a:p>
                      <a:pPr algn="ctr" fontAlgn="ctr"/>
                      <a:r>
                        <a:rPr lang="en-US" sz="1000" u="none" strike="noStrike" spc="-10"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rPr>
                        <a:t>PIN_R26</a:t>
                      </a:r>
                      <a:endParaRPr lang="en-IN" sz="1000" b="1" i="0" u="none" strike="noStrike"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tc>
                  <a:txBody>
                    <a:bodyPr/>
                    <a:lstStyle/>
                    <a:p>
                      <a:pPr algn="ctr" fontAlgn="ctr"/>
                      <a:r>
                        <a:rPr lang="en-US" sz="100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rPr>
                        <a:t>Slide Switch[10]</a:t>
                      </a:r>
                      <a:endParaRPr lang="en-IN" sz="1000" b="1" i="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tc>
                  <a:txBody>
                    <a:bodyPr/>
                    <a:lstStyle/>
                    <a:p>
                      <a:pPr algn="ctr" fontAlgn="ctr"/>
                      <a:r>
                        <a:rPr lang="en-US" sz="1000" u="none" strike="noStrike" spc="-20">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rPr>
                        <a:t>2.5V</a:t>
                      </a:r>
                      <a:endParaRPr lang="en-IN" sz="1000" b="1" i="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extLst>
                  <a:ext uri="{0D108BD9-81ED-4DB2-BD59-A6C34878D82A}">
                    <a16:rowId xmlns:a16="http://schemas.microsoft.com/office/drawing/2014/main" val="3802390701"/>
                  </a:ext>
                </a:extLst>
              </a:tr>
              <a:tr h="198462">
                <a:tc>
                  <a:txBody>
                    <a:bodyPr/>
                    <a:lstStyle/>
                    <a:p>
                      <a:pPr algn="ctr" fontAlgn="ctr"/>
                      <a:r>
                        <a:rPr lang="en-US" sz="1000" u="none" strike="noStrike" spc="-10">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rPr>
                        <a:t>SW[11]</a:t>
                      </a:r>
                      <a:endParaRPr lang="en-IN" sz="1000" b="1" i="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tc>
                  <a:txBody>
                    <a:bodyPr/>
                    <a:lstStyle/>
                    <a:p>
                      <a:pPr algn="ctr" fontAlgn="ctr"/>
                      <a:r>
                        <a:rPr lang="en-US" sz="1000" u="none" strike="noStrike" spc="-1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rPr>
                        <a:t>PIN_N26</a:t>
                      </a:r>
                      <a:endParaRPr lang="en-IN" sz="1000" b="1" i="0" u="none" strike="noStrike">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tc>
                  <a:txBody>
                    <a:bodyPr/>
                    <a:lstStyle/>
                    <a:p>
                      <a:pPr algn="ctr" fontAlgn="ctr"/>
                      <a:r>
                        <a:rPr lang="en-US" sz="100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rPr>
                        <a:t>Slide Switch[11]</a:t>
                      </a:r>
                      <a:endParaRPr lang="en-IN" sz="1000" b="1" i="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tc>
                  <a:txBody>
                    <a:bodyPr/>
                    <a:lstStyle/>
                    <a:p>
                      <a:pPr algn="ctr" fontAlgn="ctr"/>
                      <a:r>
                        <a:rPr lang="en-US" sz="1000" u="none" strike="noStrike" spc="-20">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rPr>
                        <a:t>2.5V</a:t>
                      </a:r>
                      <a:endParaRPr lang="en-IN" sz="1000" b="1" i="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extLst>
                  <a:ext uri="{0D108BD9-81ED-4DB2-BD59-A6C34878D82A}">
                    <a16:rowId xmlns:a16="http://schemas.microsoft.com/office/drawing/2014/main" val="2774368770"/>
                  </a:ext>
                </a:extLst>
              </a:tr>
              <a:tr h="198462">
                <a:tc>
                  <a:txBody>
                    <a:bodyPr/>
                    <a:lstStyle/>
                    <a:p>
                      <a:pPr algn="ctr" fontAlgn="ctr"/>
                      <a:r>
                        <a:rPr lang="en-US" sz="1000" u="none" strike="noStrike" spc="-10">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rPr>
                        <a:t>SW[12]</a:t>
                      </a:r>
                      <a:endParaRPr lang="en-IN" sz="1000" b="1" i="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tc>
                  <a:txBody>
                    <a:bodyPr/>
                    <a:lstStyle/>
                    <a:p>
                      <a:pPr algn="ctr" fontAlgn="ctr"/>
                      <a:r>
                        <a:rPr lang="en-US" sz="1000" u="none" strike="noStrike" spc="-10"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rPr>
                        <a:t>PIN_M26</a:t>
                      </a:r>
                      <a:endParaRPr lang="en-IN" sz="1000" b="1" i="0" u="none" strike="noStrike"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tc>
                  <a:txBody>
                    <a:bodyPr/>
                    <a:lstStyle/>
                    <a:p>
                      <a:pPr algn="ctr" fontAlgn="ctr"/>
                      <a:r>
                        <a:rPr lang="en-US" sz="100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rPr>
                        <a:t>Slide Switch[12]</a:t>
                      </a:r>
                      <a:endParaRPr lang="en-IN" sz="1000" b="1" i="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tc>
                  <a:txBody>
                    <a:bodyPr/>
                    <a:lstStyle/>
                    <a:p>
                      <a:pPr algn="ctr" fontAlgn="ctr"/>
                      <a:r>
                        <a:rPr lang="en-US" sz="1000" u="none" strike="noStrike" spc="-20">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rPr>
                        <a:t>2.5V</a:t>
                      </a:r>
                      <a:endParaRPr lang="en-IN" sz="1000" b="1" i="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extLst>
                  <a:ext uri="{0D108BD9-81ED-4DB2-BD59-A6C34878D82A}">
                    <a16:rowId xmlns:a16="http://schemas.microsoft.com/office/drawing/2014/main" val="1745076016"/>
                  </a:ext>
                </a:extLst>
              </a:tr>
              <a:tr h="198462">
                <a:tc>
                  <a:txBody>
                    <a:bodyPr/>
                    <a:lstStyle/>
                    <a:p>
                      <a:pPr algn="ctr" fontAlgn="ctr"/>
                      <a:r>
                        <a:rPr lang="en-US" sz="1000" u="none" strike="noStrike" spc="-10">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rPr>
                        <a:t>SW[13]</a:t>
                      </a:r>
                      <a:endParaRPr lang="en-IN" sz="1000" b="1" i="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tc>
                  <a:txBody>
                    <a:bodyPr/>
                    <a:lstStyle/>
                    <a:p>
                      <a:pPr algn="ctr" fontAlgn="ctr"/>
                      <a:r>
                        <a:rPr lang="en-US" sz="1000" u="none" strike="noStrike" spc="-10"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rPr>
                        <a:t>PIN_N25</a:t>
                      </a:r>
                      <a:endParaRPr lang="en-IN" sz="1000" b="1" i="0" u="none" strike="noStrike"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tc>
                  <a:txBody>
                    <a:bodyPr/>
                    <a:lstStyle/>
                    <a:p>
                      <a:pPr algn="ctr" fontAlgn="ctr"/>
                      <a:r>
                        <a:rPr lang="en-US" sz="100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rPr>
                        <a:t>Slide Switch[13]</a:t>
                      </a:r>
                      <a:endParaRPr lang="en-IN" sz="1000" b="1" i="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tc>
                  <a:txBody>
                    <a:bodyPr/>
                    <a:lstStyle/>
                    <a:p>
                      <a:pPr algn="ctr" fontAlgn="ctr"/>
                      <a:r>
                        <a:rPr lang="en-US" sz="1000" u="none" strike="noStrike" spc="-20">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rPr>
                        <a:t>2.5V</a:t>
                      </a:r>
                      <a:endParaRPr lang="en-IN" sz="1000" b="1" i="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extLst>
                  <a:ext uri="{0D108BD9-81ED-4DB2-BD59-A6C34878D82A}">
                    <a16:rowId xmlns:a16="http://schemas.microsoft.com/office/drawing/2014/main" val="2814408748"/>
                  </a:ext>
                </a:extLst>
              </a:tr>
              <a:tr h="198462">
                <a:tc>
                  <a:txBody>
                    <a:bodyPr/>
                    <a:lstStyle/>
                    <a:p>
                      <a:pPr algn="ctr" fontAlgn="ctr"/>
                      <a:r>
                        <a:rPr lang="en-US" sz="1000" u="none" strike="noStrike" spc="-10">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rPr>
                        <a:t>SW[14]</a:t>
                      </a:r>
                      <a:endParaRPr lang="en-IN" sz="1000" b="1" i="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tc>
                  <a:txBody>
                    <a:bodyPr/>
                    <a:lstStyle/>
                    <a:p>
                      <a:pPr algn="ctr" fontAlgn="ctr"/>
                      <a:r>
                        <a:rPr lang="en-US" sz="1000" u="none" strike="noStrike" spc="-10"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rPr>
                        <a:t>PIN_J26</a:t>
                      </a:r>
                      <a:endParaRPr lang="en-IN" sz="1000" b="1" i="0" u="none" strike="noStrike"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tc>
                  <a:txBody>
                    <a:bodyPr/>
                    <a:lstStyle/>
                    <a:p>
                      <a:pPr algn="ctr" fontAlgn="ctr"/>
                      <a:r>
                        <a:rPr lang="en-US" sz="100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rPr>
                        <a:t>Slide Switch[14]</a:t>
                      </a:r>
                      <a:endParaRPr lang="en-IN" sz="1000" b="1" i="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tc>
                  <a:txBody>
                    <a:bodyPr/>
                    <a:lstStyle/>
                    <a:p>
                      <a:pPr algn="ctr" fontAlgn="ctr"/>
                      <a:r>
                        <a:rPr lang="en-US" sz="1000" u="none" strike="noStrike" spc="-20">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rPr>
                        <a:t>2.5V</a:t>
                      </a:r>
                      <a:endParaRPr lang="en-IN" sz="1000" b="1" i="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extLst>
                  <a:ext uri="{0D108BD9-81ED-4DB2-BD59-A6C34878D82A}">
                    <a16:rowId xmlns:a16="http://schemas.microsoft.com/office/drawing/2014/main" val="3203455432"/>
                  </a:ext>
                </a:extLst>
              </a:tr>
              <a:tr h="198462">
                <a:tc>
                  <a:txBody>
                    <a:bodyPr/>
                    <a:lstStyle/>
                    <a:p>
                      <a:pPr algn="ctr" fontAlgn="ctr"/>
                      <a:r>
                        <a:rPr lang="en-US" sz="1000" u="none" strike="noStrike" spc="-10">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rPr>
                        <a:t>SW[15]</a:t>
                      </a:r>
                      <a:endParaRPr lang="en-IN" sz="1000" b="1" i="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tc>
                  <a:txBody>
                    <a:bodyPr/>
                    <a:lstStyle/>
                    <a:p>
                      <a:pPr algn="ctr" fontAlgn="ctr"/>
                      <a:r>
                        <a:rPr lang="en-US" sz="1000" u="none" strike="noStrike" spc="-10"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rPr>
                        <a:t>PIN_K25</a:t>
                      </a:r>
                      <a:endParaRPr lang="en-IN" sz="1000" b="1" i="0" u="none" strike="noStrike"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tc>
                  <a:txBody>
                    <a:bodyPr/>
                    <a:lstStyle/>
                    <a:p>
                      <a:pPr algn="ctr" fontAlgn="ctr"/>
                      <a:r>
                        <a:rPr lang="en-US" sz="100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rPr>
                        <a:t>Slide Switch[15]</a:t>
                      </a:r>
                      <a:endParaRPr lang="en-IN" sz="1000" b="1" i="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tc>
                  <a:txBody>
                    <a:bodyPr/>
                    <a:lstStyle/>
                    <a:p>
                      <a:pPr algn="ctr" fontAlgn="ctr"/>
                      <a:r>
                        <a:rPr lang="en-US" sz="1000" u="none" strike="noStrike" spc="-20">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rPr>
                        <a:t>2.5V</a:t>
                      </a:r>
                      <a:endParaRPr lang="en-IN" sz="1000" b="1" i="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extLst>
                  <a:ext uri="{0D108BD9-81ED-4DB2-BD59-A6C34878D82A}">
                    <a16:rowId xmlns:a16="http://schemas.microsoft.com/office/drawing/2014/main" val="3477855914"/>
                  </a:ext>
                </a:extLst>
              </a:tr>
              <a:tr h="198462">
                <a:tc>
                  <a:txBody>
                    <a:bodyPr/>
                    <a:lstStyle/>
                    <a:p>
                      <a:pPr algn="ctr" fontAlgn="ctr"/>
                      <a:r>
                        <a:rPr lang="en-US" sz="1000" u="none" strike="noStrike" spc="-10">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rPr>
                        <a:t>SW[16]</a:t>
                      </a:r>
                      <a:endParaRPr lang="en-IN" sz="1000" b="1" i="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tc>
                  <a:txBody>
                    <a:bodyPr/>
                    <a:lstStyle/>
                    <a:p>
                      <a:pPr algn="ctr" fontAlgn="ctr"/>
                      <a:r>
                        <a:rPr lang="en-US" sz="1000" u="none" strike="noStrike" spc="-10"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rPr>
                        <a:t>PIN_C30</a:t>
                      </a:r>
                      <a:endParaRPr lang="en-IN" sz="1000" b="1" i="0" u="none" strike="noStrike"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tc>
                  <a:txBody>
                    <a:bodyPr/>
                    <a:lstStyle/>
                    <a:p>
                      <a:pPr algn="ctr" fontAlgn="ctr"/>
                      <a:r>
                        <a:rPr lang="en-US" sz="100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rPr>
                        <a:t>Slide Switch[16]</a:t>
                      </a:r>
                      <a:endParaRPr lang="en-IN" sz="1000" b="1" i="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tc>
                  <a:txBody>
                    <a:bodyPr/>
                    <a:lstStyle/>
                    <a:p>
                      <a:pPr algn="ctr" fontAlgn="ctr"/>
                      <a:r>
                        <a:rPr lang="en-US" sz="1000" u="none" strike="noStrike" spc="-20">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rPr>
                        <a:t>2.5V</a:t>
                      </a:r>
                      <a:endParaRPr lang="en-IN" sz="1000" b="1" i="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extLst>
                  <a:ext uri="{0D108BD9-81ED-4DB2-BD59-A6C34878D82A}">
                    <a16:rowId xmlns:a16="http://schemas.microsoft.com/office/drawing/2014/main" val="4279404907"/>
                  </a:ext>
                </a:extLst>
              </a:tr>
              <a:tr h="198462">
                <a:tc>
                  <a:txBody>
                    <a:bodyPr/>
                    <a:lstStyle/>
                    <a:p>
                      <a:pPr algn="ctr" fontAlgn="ctr"/>
                      <a:r>
                        <a:rPr lang="en-US" sz="1000" u="none" strike="noStrike" spc="-10">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rPr>
                        <a:t>SW[17]</a:t>
                      </a:r>
                      <a:endParaRPr lang="en-IN" sz="1000" b="1" i="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tc>
                  <a:txBody>
                    <a:bodyPr/>
                    <a:lstStyle/>
                    <a:p>
                      <a:pPr algn="ctr" fontAlgn="ctr"/>
                      <a:r>
                        <a:rPr lang="en-US" sz="1000" u="none" strike="noStrike" spc="-10"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rPr>
                        <a:t>PIN_H25</a:t>
                      </a:r>
                      <a:endParaRPr lang="en-IN" sz="1000" b="1" i="0" u="none" strike="noStrike"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tc>
                  <a:txBody>
                    <a:bodyPr/>
                    <a:lstStyle/>
                    <a:p>
                      <a:pPr algn="ctr" fontAlgn="ctr"/>
                      <a:r>
                        <a:rPr lang="en-US" sz="100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rPr>
                        <a:t>Slide Switch[17]</a:t>
                      </a:r>
                      <a:endParaRPr lang="en-IN" sz="1000" b="1" i="0" u="none" strike="noStrike">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tc>
                  <a:txBody>
                    <a:bodyPr/>
                    <a:lstStyle/>
                    <a:p>
                      <a:pPr algn="ctr" fontAlgn="ctr"/>
                      <a:r>
                        <a:rPr lang="en-US" sz="1000" u="none" strike="noStrike" spc="-20" dirty="0">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rPr>
                        <a:t>2.5V</a:t>
                      </a:r>
                      <a:endParaRPr lang="en-IN" sz="1000" b="1" i="0" u="none" strike="noStrike" dirty="0">
                        <a:solidFill>
                          <a:schemeClr val="bg1">
                            <a:lumMod val="85000"/>
                            <a:lumOff val="15000"/>
                          </a:schemeClr>
                        </a:solidFill>
                        <a:effectLst/>
                        <a:latin typeface="roboto" panose="02000000000000000000" pitchFamily="2" charset="0"/>
                        <a:ea typeface="roboto" panose="02000000000000000000" pitchFamily="2" charset="0"/>
                        <a:cs typeface="roboto" panose="02000000000000000000" pitchFamily="2" charset="0"/>
                      </a:endParaRPr>
                    </a:p>
                  </a:txBody>
                  <a:tcPr marL="5443" marR="5443" marT="5443" marB="0" anchor="ctr"/>
                </a:tc>
                <a:extLst>
                  <a:ext uri="{0D108BD9-81ED-4DB2-BD59-A6C34878D82A}">
                    <a16:rowId xmlns:a16="http://schemas.microsoft.com/office/drawing/2014/main" val="783439284"/>
                  </a:ext>
                </a:extLst>
              </a:tr>
            </a:tbl>
          </a:graphicData>
        </a:graphic>
      </p:graphicFrame>
    </p:spTree>
    <p:extLst>
      <p:ext uri="{BB962C8B-B14F-4D97-AF65-F5344CB8AC3E}">
        <p14:creationId xmlns:p14="http://schemas.microsoft.com/office/powerpoint/2010/main" val="24725559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2DBFF-6556-3331-9E5D-9080AF4B6332}"/>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Using LEDs on the DE2i-150 board </a:t>
            </a:r>
            <a:endParaRPr lang="en-IN" dirty="0">
              <a:latin typeface="roboto" panose="02000000000000000000" pitchFamily="2" charset="0"/>
              <a:ea typeface="roboto" panose="02000000000000000000" pitchFamily="2" charset="0"/>
              <a:cs typeface="roboto" panose="02000000000000000000" pitchFamily="2" charset="0"/>
            </a:endParaRPr>
          </a:p>
        </p:txBody>
      </p:sp>
      <p:pic>
        <p:nvPicPr>
          <p:cNvPr id="6" name="Picture 5">
            <a:extLst>
              <a:ext uri="{FF2B5EF4-FFF2-40B4-BE49-F238E27FC236}">
                <a16:creationId xmlns:a16="http://schemas.microsoft.com/office/drawing/2014/main" id="{936A8138-404B-8337-64FC-A54526977260}"/>
              </a:ext>
            </a:extLst>
          </p:cNvPr>
          <p:cNvPicPr>
            <a:picLocks noChangeAspect="1"/>
          </p:cNvPicPr>
          <p:nvPr/>
        </p:nvPicPr>
        <p:blipFill>
          <a:blip r:embed="rId2"/>
          <a:stretch>
            <a:fillRect/>
          </a:stretch>
        </p:blipFill>
        <p:spPr>
          <a:xfrm>
            <a:off x="1120588" y="2861733"/>
            <a:ext cx="4712616" cy="2803639"/>
          </a:xfrm>
          <a:prstGeom prst="rect">
            <a:avLst/>
          </a:prstGeom>
        </p:spPr>
      </p:pic>
      <p:graphicFrame>
        <p:nvGraphicFramePr>
          <p:cNvPr id="9" name="Table 8">
            <a:extLst>
              <a:ext uri="{FF2B5EF4-FFF2-40B4-BE49-F238E27FC236}">
                <a16:creationId xmlns:a16="http://schemas.microsoft.com/office/drawing/2014/main" id="{1164E8E6-F5DB-C74C-1A27-E9200AD238CC}"/>
              </a:ext>
            </a:extLst>
          </p:cNvPr>
          <p:cNvGraphicFramePr>
            <a:graphicFrameLocks noGrp="1"/>
          </p:cNvGraphicFramePr>
          <p:nvPr>
            <p:extLst>
              <p:ext uri="{D42A27DB-BD31-4B8C-83A1-F6EECF244321}">
                <p14:modId xmlns:p14="http://schemas.microsoft.com/office/powerpoint/2010/main" val="3983666811"/>
              </p:ext>
            </p:extLst>
          </p:nvPr>
        </p:nvGraphicFramePr>
        <p:xfrm>
          <a:off x="6692900" y="2156435"/>
          <a:ext cx="4140200" cy="4502596"/>
        </p:xfrm>
        <a:graphic>
          <a:graphicData uri="http://schemas.openxmlformats.org/drawingml/2006/table">
            <a:tbl>
              <a:tblPr>
                <a:tableStyleId>{69CF1AB2-1976-4502-BF36-3FF5EA218861}</a:tableStyleId>
              </a:tblPr>
              <a:tblGrid>
                <a:gridCol w="949345">
                  <a:extLst>
                    <a:ext uri="{9D8B030D-6E8A-4147-A177-3AD203B41FA5}">
                      <a16:colId xmlns:a16="http://schemas.microsoft.com/office/drawing/2014/main" val="2409306912"/>
                    </a:ext>
                  </a:extLst>
                </a:gridCol>
                <a:gridCol w="1213052">
                  <a:extLst>
                    <a:ext uri="{9D8B030D-6E8A-4147-A177-3AD203B41FA5}">
                      <a16:colId xmlns:a16="http://schemas.microsoft.com/office/drawing/2014/main" val="482941100"/>
                    </a:ext>
                  </a:extLst>
                </a:gridCol>
                <a:gridCol w="1173496">
                  <a:extLst>
                    <a:ext uri="{9D8B030D-6E8A-4147-A177-3AD203B41FA5}">
                      <a16:colId xmlns:a16="http://schemas.microsoft.com/office/drawing/2014/main" val="3955221415"/>
                    </a:ext>
                  </a:extLst>
                </a:gridCol>
                <a:gridCol w="804307">
                  <a:extLst>
                    <a:ext uri="{9D8B030D-6E8A-4147-A177-3AD203B41FA5}">
                      <a16:colId xmlns:a16="http://schemas.microsoft.com/office/drawing/2014/main" val="2742420128"/>
                    </a:ext>
                  </a:extLst>
                </a:gridCol>
              </a:tblGrid>
              <a:tr h="160807">
                <a:tc>
                  <a:txBody>
                    <a:bodyPr/>
                    <a:lstStyle/>
                    <a:p>
                      <a:pPr algn="ctr" fontAlgn="ctr"/>
                      <a:r>
                        <a:rPr lang="en-US" sz="1000" b="1" u="none" strike="noStrike">
                          <a:effectLst/>
                          <a:highlight>
                            <a:srgbClr val="DFDFDF"/>
                          </a:highlight>
                          <a:latin typeface="roboto" panose="02000000000000000000" pitchFamily="2" charset="0"/>
                          <a:ea typeface="roboto" panose="02000000000000000000" pitchFamily="2" charset="0"/>
                          <a:cs typeface="roboto" panose="02000000000000000000" pitchFamily="2" charset="0"/>
                        </a:rPr>
                        <a:t>Signal Name</a:t>
                      </a:r>
                      <a:endParaRPr lang="en-IN" sz="1000" b="1" i="1" u="none" strike="noStrike">
                        <a:solidFill>
                          <a:srgbClr val="000000"/>
                        </a:solidFill>
                        <a:effectLst/>
                        <a:highlight>
                          <a:srgbClr val="DFDFDF"/>
                        </a:highligh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b="1" u="none" strike="noStrike" dirty="0">
                          <a:effectLst/>
                          <a:highlight>
                            <a:srgbClr val="DFDFDF"/>
                          </a:highlight>
                          <a:latin typeface="roboto" panose="02000000000000000000" pitchFamily="2" charset="0"/>
                          <a:ea typeface="roboto" panose="02000000000000000000" pitchFamily="2" charset="0"/>
                          <a:cs typeface="roboto" panose="02000000000000000000" pitchFamily="2" charset="0"/>
                        </a:rPr>
                        <a:t>FPGA Pin No.</a:t>
                      </a:r>
                      <a:endParaRPr lang="en-IN" sz="1000" b="1" i="1" u="none" strike="noStrike" dirty="0">
                        <a:solidFill>
                          <a:srgbClr val="000000"/>
                        </a:solidFill>
                        <a:effectLst/>
                        <a:highlight>
                          <a:srgbClr val="DFDFDF"/>
                        </a:highligh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b="1" u="none" strike="noStrike">
                          <a:effectLst/>
                          <a:highlight>
                            <a:srgbClr val="DFDFDF"/>
                          </a:highlight>
                          <a:latin typeface="roboto" panose="02000000000000000000" pitchFamily="2" charset="0"/>
                          <a:ea typeface="roboto" panose="02000000000000000000" pitchFamily="2" charset="0"/>
                          <a:cs typeface="roboto" panose="02000000000000000000" pitchFamily="2" charset="0"/>
                        </a:rPr>
                        <a:t>Description</a:t>
                      </a:r>
                      <a:endParaRPr lang="en-IN" sz="1000" b="1" i="1" u="none" strike="noStrike">
                        <a:solidFill>
                          <a:srgbClr val="000000"/>
                        </a:solidFill>
                        <a:effectLst/>
                        <a:highlight>
                          <a:srgbClr val="DFDFDF"/>
                        </a:highligh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b="1" u="none" strike="noStrike" dirty="0">
                          <a:effectLst/>
                          <a:highlight>
                            <a:srgbClr val="DFDFDF"/>
                          </a:highlight>
                          <a:latin typeface="roboto" panose="02000000000000000000" pitchFamily="2" charset="0"/>
                          <a:ea typeface="roboto" panose="02000000000000000000" pitchFamily="2" charset="0"/>
                          <a:cs typeface="roboto" panose="02000000000000000000" pitchFamily="2" charset="0"/>
                        </a:rPr>
                        <a:t>I/O Standard</a:t>
                      </a:r>
                      <a:endParaRPr lang="en-IN" sz="1000" b="1" i="1" u="none" strike="noStrike" dirty="0">
                        <a:solidFill>
                          <a:srgbClr val="000000"/>
                        </a:solidFill>
                        <a:effectLst/>
                        <a:highlight>
                          <a:srgbClr val="DFDFDF"/>
                        </a:highligh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extLst>
                  <a:ext uri="{0D108BD9-81ED-4DB2-BD59-A6C34878D82A}">
                    <a16:rowId xmlns:a16="http://schemas.microsoft.com/office/drawing/2014/main" val="2643797646"/>
                  </a:ext>
                </a:extLst>
              </a:tr>
              <a:tr h="160807">
                <a:tc>
                  <a:txBody>
                    <a:bodyPr/>
                    <a:lstStyle/>
                    <a:p>
                      <a:pPr algn="ctr" fontAlgn="ctr"/>
                      <a:r>
                        <a:rPr lang="en-US" sz="1000" u="none" strike="noStrike" spc="-10">
                          <a:effectLst/>
                          <a:latin typeface="roboto" panose="02000000000000000000" pitchFamily="2" charset="0"/>
                          <a:ea typeface="roboto" panose="02000000000000000000" pitchFamily="2" charset="0"/>
                          <a:cs typeface="roboto" panose="02000000000000000000" pitchFamily="2" charset="0"/>
                        </a:rPr>
                        <a:t>LEDR[0]</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spc="-10"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rPr>
                        <a:t>PIN_T23</a:t>
                      </a:r>
                      <a:endParaRPr lang="en-IN" sz="1000" b="1" i="0" u="none" strike="noStrike"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a:effectLst/>
                          <a:latin typeface="roboto" panose="02000000000000000000" pitchFamily="2" charset="0"/>
                          <a:ea typeface="roboto" panose="02000000000000000000" pitchFamily="2" charset="0"/>
                          <a:cs typeface="roboto" panose="02000000000000000000" pitchFamily="2" charset="0"/>
                        </a:rPr>
                        <a:t>LED Red[0]</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spc="-20">
                          <a:effectLst/>
                          <a:latin typeface="roboto" panose="02000000000000000000" pitchFamily="2" charset="0"/>
                          <a:ea typeface="roboto" panose="02000000000000000000" pitchFamily="2" charset="0"/>
                          <a:cs typeface="roboto" panose="02000000000000000000" pitchFamily="2" charset="0"/>
                        </a:rPr>
                        <a:t>2.5V</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extLst>
                  <a:ext uri="{0D108BD9-81ED-4DB2-BD59-A6C34878D82A}">
                    <a16:rowId xmlns:a16="http://schemas.microsoft.com/office/drawing/2014/main" val="708474472"/>
                  </a:ext>
                </a:extLst>
              </a:tr>
              <a:tr h="160807">
                <a:tc>
                  <a:txBody>
                    <a:bodyPr/>
                    <a:lstStyle/>
                    <a:p>
                      <a:pPr algn="ctr" fontAlgn="ctr"/>
                      <a:r>
                        <a:rPr lang="en-US" sz="1000" u="none" strike="noStrike" spc="-10">
                          <a:effectLst/>
                          <a:latin typeface="roboto" panose="02000000000000000000" pitchFamily="2" charset="0"/>
                          <a:ea typeface="roboto" panose="02000000000000000000" pitchFamily="2" charset="0"/>
                          <a:cs typeface="roboto" panose="02000000000000000000" pitchFamily="2" charset="0"/>
                        </a:rPr>
                        <a:t>LEDR[1]</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spc="-10"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rPr>
                        <a:t>PIN_T24</a:t>
                      </a:r>
                      <a:endParaRPr lang="en-IN" sz="1000" b="1" i="0" u="none" strike="noStrike"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a:effectLst/>
                          <a:latin typeface="roboto" panose="02000000000000000000" pitchFamily="2" charset="0"/>
                          <a:ea typeface="roboto" panose="02000000000000000000" pitchFamily="2" charset="0"/>
                          <a:cs typeface="roboto" panose="02000000000000000000" pitchFamily="2" charset="0"/>
                        </a:rPr>
                        <a:t>LED Red[1]</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spc="-20">
                          <a:effectLst/>
                          <a:latin typeface="roboto" panose="02000000000000000000" pitchFamily="2" charset="0"/>
                          <a:ea typeface="roboto" panose="02000000000000000000" pitchFamily="2" charset="0"/>
                          <a:cs typeface="roboto" panose="02000000000000000000" pitchFamily="2" charset="0"/>
                        </a:rPr>
                        <a:t>2.5V</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extLst>
                  <a:ext uri="{0D108BD9-81ED-4DB2-BD59-A6C34878D82A}">
                    <a16:rowId xmlns:a16="http://schemas.microsoft.com/office/drawing/2014/main" val="3469405198"/>
                  </a:ext>
                </a:extLst>
              </a:tr>
              <a:tr h="160807">
                <a:tc>
                  <a:txBody>
                    <a:bodyPr/>
                    <a:lstStyle/>
                    <a:p>
                      <a:pPr algn="ctr" fontAlgn="ctr"/>
                      <a:r>
                        <a:rPr lang="en-US" sz="1000" u="none" strike="noStrike" spc="-10" dirty="0">
                          <a:effectLst/>
                          <a:latin typeface="roboto" panose="02000000000000000000" pitchFamily="2" charset="0"/>
                          <a:ea typeface="roboto" panose="02000000000000000000" pitchFamily="2" charset="0"/>
                          <a:cs typeface="roboto" panose="02000000000000000000" pitchFamily="2" charset="0"/>
                        </a:rPr>
                        <a:t>LEDR[2]</a:t>
                      </a:r>
                      <a:endParaRPr lang="en-IN" sz="10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spc="-10"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rPr>
                        <a:t>PIN_V27</a:t>
                      </a:r>
                      <a:endParaRPr lang="en-IN" sz="1000" b="1" i="0" u="none" strike="noStrike"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a:effectLst/>
                          <a:latin typeface="roboto" panose="02000000000000000000" pitchFamily="2" charset="0"/>
                          <a:ea typeface="roboto" panose="02000000000000000000" pitchFamily="2" charset="0"/>
                          <a:cs typeface="roboto" panose="02000000000000000000" pitchFamily="2" charset="0"/>
                        </a:rPr>
                        <a:t>LED Red[2]</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spc="-20">
                          <a:effectLst/>
                          <a:latin typeface="roboto" panose="02000000000000000000" pitchFamily="2" charset="0"/>
                          <a:ea typeface="roboto" panose="02000000000000000000" pitchFamily="2" charset="0"/>
                          <a:cs typeface="roboto" panose="02000000000000000000" pitchFamily="2" charset="0"/>
                        </a:rPr>
                        <a:t>2.5V</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extLst>
                  <a:ext uri="{0D108BD9-81ED-4DB2-BD59-A6C34878D82A}">
                    <a16:rowId xmlns:a16="http://schemas.microsoft.com/office/drawing/2014/main" val="3149146795"/>
                  </a:ext>
                </a:extLst>
              </a:tr>
              <a:tr h="160807">
                <a:tc>
                  <a:txBody>
                    <a:bodyPr/>
                    <a:lstStyle/>
                    <a:p>
                      <a:pPr algn="ctr" fontAlgn="ctr"/>
                      <a:r>
                        <a:rPr lang="en-US" sz="1000" u="none" strike="noStrike" spc="-10">
                          <a:effectLst/>
                          <a:latin typeface="roboto" panose="02000000000000000000" pitchFamily="2" charset="0"/>
                          <a:ea typeface="roboto" panose="02000000000000000000" pitchFamily="2" charset="0"/>
                          <a:cs typeface="roboto" panose="02000000000000000000" pitchFamily="2" charset="0"/>
                        </a:rPr>
                        <a:t>LEDR[3]</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spc="-1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rPr>
                        <a:t>PIN_W25</a:t>
                      </a:r>
                      <a:endParaRPr lang="en-IN" sz="1000" b="1" i="0" u="none" strike="noStrike">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dirty="0">
                          <a:effectLst/>
                          <a:latin typeface="roboto" panose="02000000000000000000" pitchFamily="2" charset="0"/>
                          <a:ea typeface="roboto" panose="02000000000000000000" pitchFamily="2" charset="0"/>
                          <a:cs typeface="roboto" panose="02000000000000000000" pitchFamily="2" charset="0"/>
                        </a:rPr>
                        <a:t>LED Red[3]</a:t>
                      </a:r>
                      <a:endParaRPr lang="en-IN" sz="10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spc="-20">
                          <a:effectLst/>
                          <a:latin typeface="roboto" panose="02000000000000000000" pitchFamily="2" charset="0"/>
                          <a:ea typeface="roboto" panose="02000000000000000000" pitchFamily="2" charset="0"/>
                          <a:cs typeface="roboto" panose="02000000000000000000" pitchFamily="2" charset="0"/>
                        </a:rPr>
                        <a:t>2.5V</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extLst>
                  <a:ext uri="{0D108BD9-81ED-4DB2-BD59-A6C34878D82A}">
                    <a16:rowId xmlns:a16="http://schemas.microsoft.com/office/drawing/2014/main" val="3709425675"/>
                  </a:ext>
                </a:extLst>
              </a:tr>
              <a:tr h="160807">
                <a:tc>
                  <a:txBody>
                    <a:bodyPr/>
                    <a:lstStyle/>
                    <a:p>
                      <a:pPr algn="ctr" fontAlgn="ctr"/>
                      <a:r>
                        <a:rPr lang="en-US" sz="1000" u="none" strike="noStrike" spc="-10">
                          <a:effectLst/>
                          <a:latin typeface="roboto" panose="02000000000000000000" pitchFamily="2" charset="0"/>
                          <a:ea typeface="roboto" panose="02000000000000000000" pitchFamily="2" charset="0"/>
                          <a:cs typeface="roboto" panose="02000000000000000000" pitchFamily="2" charset="0"/>
                        </a:rPr>
                        <a:t>LEDR[4]</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spc="-1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rPr>
                        <a:t>PIN_T21</a:t>
                      </a:r>
                      <a:endParaRPr lang="en-IN" sz="1000" b="1" i="0" u="none" strike="noStrike">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dirty="0">
                          <a:effectLst/>
                          <a:latin typeface="roboto" panose="02000000000000000000" pitchFamily="2" charset="0"/>
                          <a:ea typeface="roboto" panose="02000000000000000000" pitchFamily="2" charset="0"/>
                          <a:cs typeface="roboto" panose="02000000000000000000" pitchFamily="2" charset="0"/>
                        </a:rPr>
                        <a:t>LED Red[4]</a:t>
                      </a:r>
                      <a:endParaRPr lang="en-IN" sz="10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spc="-20">
                          <a:effectLst/>
                          <a:latin typeface="roboto" panose="02000000000000000000" pitchFamily="2" charset="0"/>
                          <a:ea typeface="roboto" panose="02000000000000000000" pitchFamily="2" charset="0"/>
                          <a:cs typeface="roboto" panose="02000000000000000000" pitchFamily="2" charset="0"/>
                        </a:rPr>
                        <a:t>2.5V</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extLst>
                  <a:ext uri="{0D108BD9-81ED-4DB2-BD59-A6C34878D82A}">
                    <a16:rowId xmlns:a16="http://schemas.microsoft.com/office/drawing/2014/main" val="383059363"/>
                  </a:ext>
                </a:extLst>
              </a:tr>
              <a:tr h="160807">
                <a:tc>
                  <a:txBody>
                    <a:bodyPr/>
                    <a:lstStyle/>
                    <a:p>
                      <a:pPr algn="ctr" fontAlgn="ctr"/>
                      <a:r>
                        <a:rPr lang="en-US" sz="1000" u="none" strike="noStrike" spc="-10">
                          <a:effectLst/>
                          <a:latin typeface="roboto" panose="02000000000000000000" pitchFamily="2" charset="0"/>
                          <a:ea typeface="roboto" panose="02000000000000000000" pitchFamily="2" charset="0"/>
                          <a:cs typeface="roboto" panose="02000000000000000000" pitchFamily="2" charset="0"/>
                        </a:rPr>
                        <a:t>LEDR[5]</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spc="-1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rPr>
                        <a:t>PIN_T26</a:t>
                      </a:r>
                      <a:endParaRPr lang="en-IN" sz="1000" b="1" i="0" u="none" strike="noStrike">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dirty="0">
                          <a:effectLst/>
                          <a:latin typeface="roboto" panose="02000000000000000000" pitchFamily="2" charset="0"/>
                          <a:ea typeface="roboto" panose="02000000000000000000" pitchFamily="2" charset="0"/>
                          <a:cs typeface="roboto" panose="02000000000000000000" pitchFamily="2" charset="0"/>
                        </a:rPr>
                        <a:t>LED Red[5]</a:t>
                      </a:r>
                      <a:endParaRPr lang="en-IN" sz="10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spc="-20">
                          <a:effectLst/>
                          <a:latin typeface="roboto" panose="02000000000000000000" pitchFamily="2" charset="0"/>
                          <a:ea typeface="roboto" panose="02000000000000000000" pitchFamily="2" charset="0"/>
                          <a:cs typeface="roboto" panose="02000000000000000000" pitchFamily="2" charset="0"/>
                        </a:rPr>
                        <a:t>2.5V</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extLst>
                  <a:ext uri="{0D108BD9-81ED-4DB2-BD59-A6C34878D82A}">
                    <a16:rowId xmlns:a16="http://schemas.microsoft.com/office/drawing/2014/main" val="2690282546"/>
                  </a:ext>
                </a:extLst>
              </a:tr>
              <a:tr h="160807">
                <a:tc>
                  <a:txBody>
                    <a:bodyPr/>
                    <a:lstStyle/>
                    <a:p>
                      <a:pPr algn="ctr" fontAlgn="ctr"/>
                      <a:r>
                        <a:rPr lang="en-US" sz="1000" u="none" strike="noStrike" spc="-10">
                          <a:effectLst/>
                          <a:latin typeface="roboto" panose="02000000000000000000" pitchFamily="2" charset="0"/>
                          <a:ea typeface="roboto" panose="02000000000000000000" pitchFamily="2" charset="0"/>
                          <a:cs typeface="roboto" panose="02000000000000000000" pitchFamily="2" charset="0"/>
                        </a:rPr>
                        <a:t>LEDR[6]</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spc="-1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rPr>
                        <a:t>PIN_R25</a:t>
                      </a:r>
                      <a:endParaRPr lang="en-IN" sz="1000" b="1" i="0" u="none" strike="noStrike">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a:effectLst/>
                          <a:latin typeface="roboto" panose="02000000000000000000" pitchFamily="2" charset="0"/>
                          <a:ea typeface="roboto" panose="02000000000000000000" pitchFamily="2" charset="0"/>
                          <a:cs typeface="roboto" panose="02000000000000000000" pitchFamily="2" charset="0"/>
                        </a:rPr>
                        <a:t>LED Red[6]</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spc="-20">
                          <a:effectLst/>
                          <a:latin typeface="roboto" panose="02000000000000000000" pitchFamily="2" charset="0"/>
                          <a:ea typeface="roboto" panose="02000000000000000000" pitchFamily="2" charset="0"/>
                          <a:cs typeface="roboto" panose="02000000000000000000" pitchFamily="2" charset="0"/>
                        </a:rPr>
                        <a:t>2.5V</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extLst>
                  <a:ext uri="{0D108BD9-81ED-4DB2-BD59-A6C34878D82A}">
                    <a16:rowId xmlns:a16="http://schemas.microsoft.com/office/drawing/2014/main" val="472904002"/>
                  </a:ext>
                </a:extLst>
              </a:tr>
              <a:tr h="160807">
                <a:tc>
                  <a:txBody>
                    <a:bodyPr/>
                    <a:lstStyle/>
                    <a:p>
                      <a:pPr algn="ctr" fontAlgn="ctr"/>
                      <a:r>
                        <a:rPr lang="en-US" sz="1000" u="none" strike="noStrike" spc="-10">
                          <a:effectLst/>
                          <a:latin typeface="roboto" panose="02000000000000000000" pitchFamily="2" charset="0"/>
                          <a:ea typeface="roboto" panose="02000000000000000000" pitchFamily="2" charset="0"/>
                          <a:cs typeface="roboto" panose="02000000000000000000" pitchFamily="2" charset="0"/>
                        </a:rPr>
                        <a:t>LEDR[7]</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spc="-1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rPr>
                        <a:t>PIN_T27</a:t>
                      </a:r>
                      <a:endParaRPr lang="en-IN" sz="1000" b="1" i="0" u="none" strike="noStrike">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a:effectLst/>
                          <a:latin typeface="roboto" panose="02000000000000000000" pitchFamily="2" charset="0"/>
                          <a:ea typeface="roboto" panose="02000000000000000000" pitchFamily="2" charset="0"/>
                          <a:cs typeface="roboto" panose="02000000000000000000" pitchFamily="2" charset="0"/>
                        </a:rPr>
                        <a:t>LED Red[7]</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spc="-20">
                          <a:effectLst/>
                          <a:latin typeface="roboto" panose="02000000000000000000" pitchFamily="2" charset="0"/>
                          <a:ea typeface="roboto" panose="02000000000000000000" pitchFamily="2" charset="0"/>
                          <a:cs typeface="roboto" panose="02000000000000000000" pitchFamily="2" charset="0"/>
                        </a:rPr>
                        <a:t>2.5V</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extLst>
                  <a:ext uri="{0D108BD9-81ED-4DB2-BD59-A6C34878D82A}">
                    <a16:rowId xmlns:a16="http://schemas.microsoft.com/office/drawing/2014/main" val="2741184293"/>
                  </a:ext>
                </a:extLst>
              </a:tr>
              <a:tr h="160807">
                <a:tc>
                  <a:txBody>
                    <a:bodyPr/>
                    <a:lstStyle/>
                    <a:p>
                      <a:pPr algn="ctr" fontAlgn="ctr"/>
                      <a:r>
                        <a:rPr lang="en-US" sz="1000" u="none" strike="noStrike" spc="-10">
                          <a:effectLst/>
                          <a:latin typeface="roboto" panose="02000000000000000000" pitchFamily="2" charset="0"/>
                          <a:ea typeface="roboto" panose="02000000000000000000" pitchFamily="2" charset="0"/>
                          <a:cs typeface="roboto" panose="02000000000000000000" pitchFamily="2" charset="0"/>
                        </a:rPr>
                        <a:t>LEDR[8]</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spc="-1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rPr>
                        <a:t>PIN_P25</a:t>
                      </a:r>
                      <a:endParaRPr lang="en-IN" sz="1000" b="1" i="0" u="none" strike="noStrike">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a:effectLst/>
                          <a:latin typeface="roboto" panose="02000000000000000000" pitchFamily="2" charset="0"/>
                          <a:ea typeface="roboto" panose="02000000000000000000" pitchFamily="2" charset="0"/>
                          <a:cs typeface="roboto" panose="02000000000000000000" pitchFamily="2" charset="0"/>
                        </a:rPr>
                        <a:t>LED Red[8]</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spc="-20">
                          <a:effectLst/>
                          <a:latin typeface="roboto" panose="02000000000000000000" pitchFamily="2" charset="0"/>
                          <a:ea typeface="roboto" panose="02000000000000000000" pitchFamily="2" charset="0"/>
                          <a:cs typeface="roboto" panose="02000000000000000000" pitchFamily="2" charset="0"/>
                        </a:rPr>
                        <a:t>2.5V</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extLst>
                  <a:ext uri="{0D108BD9-81ED-4DB2-BD59-A6C34878D82A}">
                    <a16:rowId xmlns:a16="http://schemas.microsoft.com/office/drawing/2014/main" val="3140605208"/>
                  </a:ext>
                </a:extLst>
              </a:tr>
              <a:tr h="160807">
                <a:tc>
                  <a:txBody>
                    <a:bodyPr/>
                    <a:lstStyle/>
                    <a:p>
                      <a:pPr algn="ctr" fontAlgn="ctr"/>
                      <a:r>
                        <a:rPr lang="en-US" sz="1000" u="none" strike="noStrike" spc="-10">
                          <a:effectLst/>
                          <a:latin typeface="roboto" panose="02000000000000000000" pitchFamily="2" charset="0"/>
                          <a:ea typeface="roboto" panose="02000000000000000000" pitchFamily="2" charset="0"/>
                          <a:cs typeface="roboto" panose="02000000000000000000" pitchFamily="2" charset="0"/>
                        </a:rPr>
                        <a:t>LEDR[9]</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spc="-1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rPr>
                        <a:t>PIN_R24</a:t>
                      </a:r>
                      <a:endParaRPr lang="en-IN" sz="1000" b="1" i="0" u="none" strike="noStrike">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dirty="0">
                          <a:effectLst/>
                          <a:latin typeface="roboto" panose="02000000000000000000" pitchFamily="2" charset="0"/>
                          <a:ea typeface="roboto" panose="02000000000000000000" pitchFamily="2" charset="0"/>
                          <a:cs typeface="roboto" panose="02000000000000000000" pitchFamily="2" charset="0"/>
                        </a:rPr>
                        <a:t>LED Red[9]</a:t>
                      </a:r>
                      <a:endParaRPr lang="en-IN" sz="10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spc="-20">
                          <a:effectLst/>
                          <a:latin typeface="roboto" panose="02000000000000000000" pitchFamily="2" charset="0"/>
                          <a:ea typeface="roboto" panose="02000000000000000000" pitchFamily="2" charset="0"/>
                          <a:cs typeface="roboto" panose="02000000000000000000" pitchFamily="2" charset="0"/>
                        </a:rPr>
                        <a:t>2.5V</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extLst>
                  <a:ext uri="{0D108BD9-81ED-4DB2-BD59-A6C34878D82A}">
                    <a16:rowId xmlns:a16="http://schemas.microsoft.com/office/drawing/2014/main" val="3794777478"/>
                  </a:ext>
                </a:extLst>
              </a:tr>
              <a:tr h="160807">
                <a:tc>
                  <a:txBody>
                    <a:bodyPr/>
                    <a:lstStyle/>
                    <a:p>
                      <a:pPr algn="ctr" fontAlgn="ctr"/>
                      <a:r>
                        <a:rPr lang="en-US" sz="1000" u="none" strike="noStrike" spc="-10">
                          <a:effectLst/>
                          <a:latin typeface="roboto" panose="02000000000000000000" pitchFamily="2" charset="0"/>
                          <a:ea typeface="roboto" panose="02000000000000000000" pitchFamily="2" charset="0"/>
                          <a:cs typeface="roboto" panose="02000000000000000000" pitchFamily="2" charset="0"/>
                        </a:rPr>
                        <a:t>LEDR[10]</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spc="-1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rPr>
                        <a:t>PIN_P21</a:t>
                      </a:r>
                      <a:endParaRPr lang="en-IN" sz="1000" b="1" i="0" u="none" strike="noStrike">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a:effectLst/>
                          <a:latin typeface="roboto" panose="02000000000000000000" pitchFamily="2" charset="0"/>
                          <a:ea typeface="roboto" panose="02000000000000000000" pitchFamily="2" charset="0"/>
                          <a:cs typeface="roboto" panose="02000000000000000000" pitchFamily="2" charset="0"/>
                        </a:rPr>
                        <a:t>LED Red[10]</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spc="-20">
                          <a:effectLst/>
                          <a:latin typeface="roboto" panose="02000000000000000000" pitchFamily="2" charset="0"/>
                          <a:ea typeface="roboto" panose="02000000000000000000" pitchFamily="2" charset="0"/>
                          <a:cs typeface="roboto" panose="02000000000000000000" pitchFamily="2" charset="0"/>
                        </a:rPr>
                        <a:t>2.5V</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extLst>
                  <a:ext uri="{0D108BD9-81ED-4DB2-BD59-A6C34878D82A}">
                    <a16:rowId xmlns:a16="http://schemas.microsoft.com/office/drawing/2014/main" val="1902767380"/>
                  </a:ext>
                </a:extLst>
              </a:tr>
              <a:tr h="160807">
                <a:tc>
                  <a:txBody>
                    <a:bodyPr/>
                    <a:lstStyle/>
                    <a:p>
                      <a:pPr algn="ctr" fontAlgn="ctr"/>
                      <a:r>
                        <a:rPr lang="en-US" sz="1000" u="none" strike="noStrike" spc="-10">
                          <a:effectLst/>
                          <a:latin typeface="roboto" panose="02000000000000000000" pitchFamily="2" charset="0"/>
                          <a:ea typeface="roboto" panose="02000000000000000000" pitchFamily="2" charset="0"/>
                          <a:cs typeface="roboto" panose="02000000000000000000" pitchFamily="2" charset="0"/>
                        </a:rPr>
                        <a:t>LEDR[11]</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spc="-1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rPr>
                        <a:t>PIN_N24</a:t>
                      </a:r>
                      <a:endParaRPr lang="en-IN" sz="1000" b="1" i="0" u="none" strike="noStrike">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dirty="0">
                          <a:effectLst/>
                          <a:latin typeface="roboto" panose="02000000000000000000" pitchFamily="2" charset="0"/>
                          <a:ea typeface="roboto" panose="02000000000000000000" pitchFamily="2" charset="0"/>
                          <a:cs typeface="roboto" panose="02000000000000000000" pitchFamily="2" charset="0"/>
                        </a:rPr>
                        <a:t>LED Red[11]</a:t>
                      </a:r>
                      <a:endParaRPr lang="en-IN" sz="10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spc="-20">
                          <a:effectLst/>
                          <a:latin typeface="roboto" panose="02000000000000000000" pitchFamily="2" charset="0"/>
                          <a:ea typeface="roboto" panose="02000000000000000000" pitchFamily="2" charset="0"/>
                          <a:cs typeface="roboto" panose="02000000000000000000" pitchFamily="2" charset="0"/>
                        </a:rPr>
                        <a:t>2.5V</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extLst>
                  <a:ext uri="{0D108BD9-81ED-4DB2-BD59-A6C34878D82A}">
                    <a16:rowId xmlns:a16="http://schemas.microsoft.com/office/drawing/2014/main" val="182704926"/>
                  </a:ext>
                </a:extLst>
              </a:tr>
              <a:tr h="160807">
                <a:tc>
                  <a:txBody>
                    <a:bodyPr/>
                    <a:lstStyle/>
                    <a:p>
                      <a:pPr algn="ctr" fontAlgn="ctr"/>
                      <a:r>
                        <a:rPr lang="en-US" sz="1000" u="none" strike="noStrike" spc="-10">
                          <a:effectLst/>
                          <a:latin typeface="roboto" panose="02000000000000000000" pitchFamily="2" charset="0"/>
                          <a:ea typeface="roboto" panose="02000000000000000000" pitchFamily="2" charset="0"/>
                          <a:cs typeface="roboto" panose="02000000000000000000" pitchFamily="2" charset="0"/>
                        </a:rPr>
                        <a:t>LEDR[12]</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spc="-10"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rPr>
                        <a:t>PIN_N21</a:t>
                      </a:r>
                      <a:endParaRPr lang="en-IN" sz="1000" b="1" i="0" u="none" strike="noStrike"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a:effectLst/>
                          <a:latin typeface="roboto" panose="02000000000000000000" pitchFamily="2" charset="0"/>
                          <a:ea typeface="roboto" panose="02000000000000000000" pitchFamily="2" charset="0"/>
                          <a:cs typeface="roboto" panose="02000000000000000000" pitchFamily="2" charset="0"/>
                        </a:rPr>
                        <a:t>LED Red[12]</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spc="-20">
                          <a:effectLst/>
                          <a:latin typeface="roboto" panose="02000000000000000000" pitchFamily="2" charset="0"/>
                          <a:ea typeface="roboto" panose="02000000000000000000" pitchFamily="2" charset="0"/>
                          <a:cs typeface="roboto" panose="02000000000000000000" pitchFamily="2" charset="0"/>
                        </a:rPr>
                        <a:t>2.5V</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extLst>
                  <a:ext uri="{0D108BD9-81ED-4DB2-BD59-A6C34878D82A}">
                    <a16:rowId xmlns:a16="http://schemas.microsoft.com/office/drawing/2014/main" val="1772803046"/>
                  </a:ext>
                </a:extLst>
              </a:tr>
              <a:tr h="160807">
                <a:tc>
                  <a:txBody>
                    <a:bodyPr/>
                    <a:lstStyle/>
                    <a:p>
                      <a:pPr algn="ctr" fontAlgn="ctr"/>
                      <a:r>
                        <a:rPr lang="en-US" sz="1000" u="none" strike="noStrike" spc="-10">
                          <a:effectLst/>
                          <a:latin typeface="roboto" panose="02000000000000000000" pitchFamily="2" charset="0"/>
                          <a:ea typeface="roboto" panose="02000000000000000000" pitchFamily="2" charset="0"/>
                          <a:cs typeface="roboto" panose="02000000000000000000" pitchFamily="2" charset="0"/>
                        </a:rPr>
                        <a:t>LEDR[13]</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spc="-10"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rPr>
                        <a:t>PIN_M25</a:t>
                      </a:r>
                      <a:endParaRPr lang="en-IN" sz="1000" b="1" i="0" u="none" strike="noStrike"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a:effectLst/>
                          <a:latin typeface="roboto" panose="02000000000000000000" pitchFamily="2" charset="0"/>
                          <a:ea typeface="roboto" panose="02000000000000000000" pitchFamily="2" charset="0"/>
                          <a:cs typeface="roboto" panose="02000000000000000000" pitchFamily="2" charset="0"/>
                        </a:rPr>
                        <a:t>LED Red[13]</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spc="-20">
                          <a:effectLst/>
                          <a:latin typeface="roboto" panose="02000000000000000000" pitchFamily="2" charset="0"/>
                          <a:ea typeface="roboto" panose="02000000000000000000" pitchFamily="2" charset="0"/>
                          <a:cs typeface="roboto" panose="02000000000000000000" pitchFamily="2" charset="0"/>
                        </a:rPr>
                        <a:t>2.5V</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extLst>
                  <a:ext uri="{0D108BD9-81ED-4DB2-BD59-A6C34878D82A}">
                    <a16:rowId xmlns:a16="http://schemas.microsoft.com/office/drawing/2014/main" val="2427043448"/>
                  </a:ext>
                </a:extLst>
              </a:tr>
              <a:tr h="160807">
                <a:tc>
                  <a:txBody>
                    <a:bodyPr/>
                    <a:lstStyle/>
                    <a:p>
                      <a:pPr algn="ctr" fontAlgn="ctr"/>
                      <a:r>
                        <a:rPr lang="en-US" sz="1000" u="none" strike="noStrike" spc="-10">
                          <a:effectLst/>
                          <a:latin typeface="roboto" panose="02000000000000000000" pitchFamily="2" charset="0"/>
                          <a:ea typeface="roboto" panose="02000000000000000000" pitchFamily="2" charset="0"/>
                          <a:cs typeface="roboto" panose="02000000000000000000" pitchFamily="2" charset="0"/>
                        </a:rPr>
                        <a:t>LEDR[14]</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spc="-10"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rPr>
                        <a:t>PIN_K24</a:t>
                      </a:r>
                      <a:endParaRPr lang="en-IN" sz="1000" b="1" i="0" u="none" strike="noStrike"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a:effectLst/>
                          <a:latin typeface="roboto" panose="02000000000000000000" pitchFamily="2" charset="0"/>
                          <a:ea typeface="roboto" panose="02000000000000000000" pitchFamily="2" charset="0"/>
                          <a:cs typeface="roboto" panose="02000000000000000000" pitchFamily="2" charset="0"/>
                        </a:rPr>
                        <a:t>LED Red[14]</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spc="-20">
                          <a:effectLst/>
                          <a:latin typeface="roboto" panose="02000000000000000000" pitchFamily="2" charset="0"/>
                          <a:ea typeface="roboto" panose="02000000000000000000" pitchFamily="2" charset="0"/>
                          <a:cs typeface="roboto" panose="02000000000000000000" pitchFamily="2" charset="0"/>
                        </a:rPr>
                        <a:t>2.5V</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extLst>
                  <a:ext uri="{0D108BD9-81ED-4DB2-BD59-A6C34878D82A}">
                    <a16:rowId xmlns:a16="http://schemas.microsoft.com/office/drawing/2014/main" val="2441360874"/>
                  </a:ext>
                </a:extLst>
              </a:tr>
              <a:tr h="160807">
                <a:tc>
                  <a:txBody>
                    <a:bodyPr/>
                    <a:lstStyle/>
                    <a:p>
                      <a:pPr algn="ctr" fontAlgn="ctr"/>
                      <a:r>
                        <a:rPr lang="en-US" sz="1000" u="none" strike="noStrike" spc="-10">
                          <a:effectLst/>
                          <a:latin typeface="roboto" panose="02000000000000000000" pitchFamily="2" charset="0"/>
                          <a:ea typeface="roboto" panose="02000000000000000000" pitchFamily="2" charset="0"/>
                          <a:cs typeface="roboto" panose="02000000000000000000" pitchFamily="2" charset="0"/>
                        </a:rPr>
                        <a:t>LEDR[15]</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spc="-10"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rPr>
                        <a:t>PIN_L25</a:t>
                      </a:r>
                      <a:endParaRPr lang="en-IN" sz="1000" b="1" i="0" u="none" strike="noStrike"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a:effectLst/>
                          <a:latin typeface="roboto" panose="02000000000000000000" pitchFamily="2" charset="0"/>
                          <a:ea typeface="roboto" panose="02000000000000000000" pitchFamily="2" charset="0"/>
                          <a:cs typeface="roboto" panose="02000000000000000000" pitchFamily="2" charset="0"/>
                        </a:rPr>
                        <a:t>LED Red[15]</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spc="-20">
                          <a:effectLst/>
                          <a:latin typeface="roboto" panose="02000000000000000000" pitchFamily="2" charset="0"/>
                          <a:ea typeface="roboto" panose="02000000000000000000" pitchFamily="2" charset="0"/>
                          <a:cs typeface="roboto" panose="02000000000000000000" pitchFamily="2" charset="0"/>
                        </a:rPr>
                        <a:t>2.5V</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extLst>
                  <a:ext uri="{0D108BD9-81ED-4DB2-BD59-A6C34878D82A}">
                    <a16:rowId xmlns:a16="http://schemas.microsoft.com/office/drawing/2014/main" val="3235524643"/>
                  </a:ext>
                </a:extLst>
              </a:tr>
              <a:tr h="160807">
                <a:tc>
                  <a:txBody>
                    <a:bodyPr/>
                    <a:lstStyle/>
                    <a:p>
                      <a:pPr algn="ctr" fontAlgn="ctr"/>
                      <a:r>
                        <a:rPr lang="en-US" sz="1000" u="none" strike="noStrike" spc="-10">
                          <a:effectLst/>
                          <a:latin typeface="roboto" panose="02000000000000000000" pitchFamily="2" charset="0"/>
                          <a:ea typeface="roboto" panose="02000000000000000000" pitchFamily="2" charset="0"/>
                          <a:cs typeface="roboto" panose="02000000000000000000" pitchFamily="2" charset="0"/>
                        </a:rPr>
                        <a:t>LEDR[16]</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spc="-10"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rPr>
                        <a:t>PIN_M21</a:t>
                      </a:r>
                      <a:endParaRPr lang="en-IN" sz="1000" b="1" i="0" u="none" strike="noStrike"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a:effectLst/>
                          <a:latin typeface="roboto" panose="02000000000000000000" pitchFamily="2" charset="0"/>
                          <a:ea typeface="roboto" panose="02000000000000000000" pitchFamily="2" charset="0"/>
                          <a:cs typeface="roboto" panose="02000000000000000000" pitchFamily="2" charset="0"/>
                        </a:rPr>
                        <a:t>LED Red[16]</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spc="-20">
                          <a:effectLst/>
                          <a:latin typeface="roboto" panose="02000000000000000000" pitchFamily="2" charset="0"/>
                          <a:ea typeface="roboto" panose="02000000000000000000" pitchFamily="2" charset="0"/>
                          <a:cs typeface="roboto" panose="02000000000000000000" pitchFamily="2" charset="0"/>
                        </a:rPr>
                        <a:t>2.5V</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extLst>
                  <a:ext uri="{0D108BD9-81ED-4DB2-BD59-A6C34878D82A}">
                    <a16:rowId xmlns:a16="http://schemas.microsoft.com/office/drawing/2014/main" val="3366984890"/>
                  </a:ext>
                </a:extLst>
              </a:tr>
              <a:tr h="160807">
                <a:tc>
                  <a:txBody>
                    <a:bodyPr/>
                    <a:lstStyle/>
                    <a:p>
                      <a:pPr algn="ctr" fontAlgn="ctr"/>
                      <a:r>
                        <a:rPr lang="en-US" sz="1000" u="none" strike="noStrike" spc="-10">
                          <a:effectLst/>
                          <a:latin typeface="roboto" panose="02000000000000000000" pitchFamily="2" charset="0"/>
                          <a:ea typeface="roboto" panose="02000000000000000000" pitchFamily="2" charset="0"/>
                          <a:cs typeface="roboto" panose="02000000000000000000" pitchFamily="2" charset="0"/>
                        </a:rPr>
                        <a:t>LEDR[17]</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spc="-10"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rPr>
                        <a:t>PIN_M22</a:t>
                      </a:r>
                      <a:endParaRPr lang="en-IN" sz="1000" b="1" i="0" u="none" strike="noStrike"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a:effectLst/>
                          <a:latin typeface="roboto" panose="02000000000000000000" pitchFamily="2" charset="0"/>
                          <a:ea typeface="roboto" panose="02000000000000000000" pitchFamily="2" charset="0"/>
                          <a:cs typeface="roboto" panose="02000000000000000000" pitchFamily="2" charset="0"/>
                        </a:rPr>
                        <a:t>LED Red[17]</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spc="-20">
                          <a:effectLst/>
                          <a:latin typeface="roboto" panose="02000000000000000000" pitchFamily="2" charset="0"/>
                          <a:ea typeface="roboto" panose="02000000000000000000" pitchFamily="2" charset="0"/>
                          <a:cs typeface="roboto" panose="02000000000000000000" pitchFamily="2" charset="0"/>
                        </a:rPr>
                        <a:t>2.5V</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extLst>
                  <a:ext uri="{0D108BD9-81ED-4DB2-BD59-A6C34878D82A}">
                    <a16:rowId xmlns:a16="http://schemas.microsoft.com/office/drawing/2014/main" val="2796953073"/>
                  </a:ext>
                </a:extLst>
              </a:tr>
              <a:tr h="160807">
                <a:tc>
                  <a:txBody>
                    <a:bodyPr/>
                    <a:lstStyle/>
                    <a:p>
                      <a:pPr algn="ctr" fontAlgn="ctr"/>
                      <a:r>
                        <a:rPr lang="en-US" sz="1000" u="none" strike="noStrike" spc="-10">
                          <a:effectLst/>
                          <a:latin typeface="roboto" panose="02000000000000000000" pitchFamily="2" charset="0"/>
                          <a:ea typeface="roboto" panose="02000000000000000000" pitchFamily="2" charset="0"/>
                          <a:cs typeface="roboto" panose="02000000000000000000" pitchFamily="2" charset="0"/>
                        </a:rPr>
                        <a:t>LEDG[0]</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spc="-10"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rPr>
                        <a:t>PIN_AA25</a:t>
                      </a:r>
                      <a:endParaRPr lang="en-IN" sz="1000" b="1" i="0" u="none" strike="noStrike"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a:effectLst/>
                          <a:latin typeface="roboto" panose="02000000000000000000" pitchFamily="2" charset="0"/>
                          <a:ea typeface="roboto" panose="02000000000000000000" pitchFamily="2" charset="0"/>
                          <a:cs typeface="roboto" panose="02000000000000000000" pitchFamily="2" charset="0"/>
                        </a:rPr>
                        <a:t>LED Green[0]</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spc="-20">
                          <a:effectLst/>
                          <a:latin typeface="roboto" panose="02000000000000000000" pitchFamily="2" charset="0"/>
                          <a:ea typeface="roboto" panose="02000000000000000000" pitchFamily="2" charset="0"/>
                          <a:cs typeface="roboto" panose="02000000000000000000" pitchFamily="2" charset="0"/>
                        </a:rPr>
                        <a:t>2.5V</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extLst>
                  <a:ext uri="{0D108BD9-81ED-4DB2-BD59-A6C34878D82A}">
                    <a16:rowId xmlns:a16="http://schemas.microsoft.com/office/drawing/2014/main" val="843466379"/>
                  </a:ext>
                </a:extLst>
              </a:tr>
              <a:tr h="160807">
                <a:tc>
                  <a:txBody>
                    <a:bodyPr/>
                    <a:lstStyle/>
                    <a:p>
                      <a:pPr algn="ctr" fontAlgn="ctr"/>
                      <a:r>
                        <a:rPr lang="en-US" sz="1000" u="none" strike="noStrike" spc="-10">
                          <a:effectLst/>
                          <a:latin typeface="roboto" panose="02000000000000000000" pitchFamily="2" charset="0"/>
                          <a:ea typeface="roboto" panose="02000000000000000000" pitchFamily="2" charset="0"/>
                          <a:cs typeface="roboto" panose="02000000000000000000" pitchFamily="2" charset="0"/>
                        </a:rPr>
                        <a:t>LEDG[1]</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spc="-10"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rPr>
                        <a:t>PIN_AB25</a:t>
                      </a:r>
                      <a:endParaRPr lang="en-IN" sz="1000" b="1" i="0" u="none" strike="noStrike"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a:effectLst/>
                          <a:latin typeface="roboto" panose="02000000000000000000" pitchFamily="2" charset="0"/>
                          <a:ea typeface="roboto" panose="02000000000000000000" pitchFamily="2" charset="0"/>
                          <a:cs typeface="roboto" panose="02000000000000000000" pitchFamily="2" charset="0"/>
                        </a:rPr>
                        <a:t>LED Green[1]</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spc="-20">
                          <a:effectLst/>
                          <a:latin typeface="roboto" panose="02000000000000000000" pitchFamily="2" charset="0"/>
                          <a:ea typeface="roboto" panose="02000000000000000000" pitchFamily="2" charset="0"/>
                          <a:cs typeface="roboto" panose="02000000000000000000" pitchFamily="2" charset="0"/>
                        </a:rPr>
                        <a:t>2.5V</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extLst>
                  <a:ext uri="{0D108BD9-81ED-4DB2-BD59-A6C34878D82A}">
                    <a16:rowId xmlns:a16="http://schemas.microsoft.com/office/drawing/2014/main" val="1980850576"/>
                  </a:ext>
                </a:extLst>
              </a:tr>
              <a:tr h="160807">
                <a:tc>
                  <a:txBody>
                    <a:bodyPr/>
                    <a:lstStyle/>
                    <a:p>
                      <a:pPr algn="ctr" fontAlgn="ctr"/>
                      <a:r>
                        <a:rPr lang="en-US" sz="1000" u="none" strike="noStrike" spc="-10">
                          <a:effectLst/>
                          <a:latin typeface="roboto" panose="02000000000000000000" pitchFamily="2" charset="0"/>
                          <a:ea typeface="roboto" panose="02000000000000000000" pitchFamily="2" charset="0"/>
                          <a:cs typeface="roboto" panose="02000000000000000000" pitchFamily="2" charset="0"/>
                        </a:rPr>
                        <a:t>LEDG[2]</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spc="-10"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rPr>
                        <a:t>PIN_F27</a:t>
                      </a:r>
                      <a:endParaRPr lang="en-IN" sz="1000" b="1" i="0" u="none" strike="noStrike"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a:effectLst/>
                          <a:latin typeface="roboto" panose="02000000000000000000" pitchFamily="2" charset="0"/>
                          <a:ea typeface="roboto" panose="02000000000000000000" pitchFamily="2" charset="0"/>
                          <a:cs typeface="roboto" panose="02000000000000000000" pitchFamily="2" charset="0"/>
                        </a:rPr>
                        <a:t>LED Green[2]</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spc="-20">
                          <a:effectLst/>
                          <a:latin typeface="roboto" panose="02000000000000000000" pitchFamily="2" charset="0"/>
                          <a:ea typeface="roboto" panose="02000000000000000000" pitchFamily="2" charset="0"/>
                          <a:cs typeface="roboto" panose="02000000000000000000" pitchFamily="2" charset="0"/>
                        </a:rPr>
                        <a:t>2.5V</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extLst>
                  <a:ext uri="{0D108BD9-81ED-4DB2-BD59-A6C34878D82A}">
                    <a16:rowId xmlns:a16="http://schemas.microsoft.com/office/drawing/2014/main" val="839031627"/>
                  </a:ext>
                </a:extLst>
              </a:tr>
              <a:tr h="160807">
                <a:tc>
                  <a:txBody>
                    <a:bodyPr/>
                    <a:lstStyle/>
                    <a:p>
                      <a:pPr algn="ctr" fontAlgn="ctr"/>
                      <a:r>
                        <a:rPr lang="en-US" sz="1000" u="none" strike="noStrike" spc="-10">
                          <a:effectLst/>
                          <a:latin typeface="roboto" panose="02000000000000000000" pitchFamily="2" charset="0"/>
                          <a:ea typeface="roboto" panose="02000000000000000000" pitchFamily="2" charset="0"/>
                          <a:cs typeface="roboto" panose="02000000000000000000" pitchFamily="2" charset="0"/>
                        </a:rPr>
                        <a:t>LEDG[3]</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spc="-10"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rPr>
                        <a:t>PIN_F26</a:t>
                      </a:r>
                      <a:endParaRPr lang="en-IN" sz="1000" b="1" i="0" u="none" strike="noStrike"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a:effectLst/>
                          <a:latin typeface="roboto" panose="02000000000000000000" pitchFamily="2" charset="0"/>
                          <a:ea typeface="roboto" panose="02000000000000000000" pitchFamily="2" charset="0"/>
                          <a:cs typeface="roboto" panose="02000000000000000000" pitchFamily="2" charset="0"/>
                        </a:rPr>
                        <a:t>LED Green[3]</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spc="-20">
                          <a:effectLst/>
                          <a:latin typeface="roboto" panose="02000000000000000000" pitchFamily="2" charset="0"/>
                          <a:ea typeface="roboto" panose="02000000000000000000" pitchFamily="2" charset="0"/>
                          <a:cs typeface="roboto" panose="02000000000000000000" pitchFamily="2" charset="0"/>
                        </a:rPr>
                        <a:t>2.5V</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extLst>
                  <a:ext uri="{0D108BD9-81ED-4DB2-BD59-A6C34878D82A}">
                    <a16:rowId xmlns:a16="http://schemas.microsoft.com/office/drawing/2014/main" val="1599213053"/>
                  </a:ext>
                </a:extLst>
              </a:tr>
              <a:tr h="160807">
                <a:tc>
                  <a:txBody>
                    <a:bodyPr/>
                    <a:lstStyle/>
                    <a:p>
                      <a:pPr algn="ctr" fontAlgn="ctr"/>
                      <a:r>
                        <a:rPr lang="en-US" sz="1000" u="none" strike="noStrike" spc="-10">
                          <a:effectLst/>
                          <a:latin typeface="roboto" panose="02000000000000000000" pitchFamily="2" charset="0"/>
                          <a:ea typeface="roboto" panose="02000000000000000000" pitchFamily="2" charset="0"/>
                          <a:cs typeface="roboto" panose="02000000000000000000" pitchFamily="2" charset="0"/>
                        </a:rPr>
                        <a:t>LEDG[4]</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spc="-10"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rPr>
                        <a:t>PIN_W26</a:t>
                      </a:r>
                      <a:endParaRPr lang="en-IN" sz="1000" b="1" i="0" u="none" strike="noStrike"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a:effectLst/>
                          <a:latin typeface="roboto" panose="02000000000000000000" pitchFamily="2" charset="0"/>
                          <a:ea typeface="roboto" panose="02000000000000000000" pitchFamily="2" charset="0"/>
                          <a:cs typeface="roboto" panose="02000000000000000000" pitchFamily="2" charset="0"/>
                        </a:rPr>
                        <a:t>LED Green[4]</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spc="-20">
                          <a:effectLst/>
                          <a:latin typeface="roboto" panose="02000000000000000000" pitchFamily="2" charset="0"/>
                          <a:ea typeface="roboto" panose="02000000000000000000" pitchFamily="2" charset="0"/>
                          <a:cs typeface="roboto" panose="02000000000000000000" pitchFamily="2" charset="0"/>
                        </a:rPr>
                        <a:t>2.5V</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extLst>
                  <a:ext uri="{0D108BD9-81ED-4DB2-BD59-A6C34878D82A}">
                    <a16:rowId xmlns:a16="http://schemas.microsoft.com/office/drawing/2014/main" val="239991906"/>
                  </a:ext>
                </a:extLst>
              </a:tr>
              <a:tr h="160807">
                <a:tc>
                  <a:txBody>
                    <a:bodyPr/>
                    <a:lstStyle/>
                    <a:p>
                      <a:pPr algn="ctr" fontAlgn="ctr"/>
                      <a:r>
                        <a:rPr lang="en-US" sz="1000" u="none" strike="noStrike" spc="-10">
                          <a:effectLst/>
                          <a:latin typeface="roboto" panose="02000000000000000000" pitchFamily="2" charset="0"/>
                          <a:ea typeface="roboto" panose="02000000000000000000" pitchFamily="2" charset="0"/>
                          <a:cs typeface="roboto" panose="02000000000000000000" pitchFamily="2" charset="0"/>
                        </a:rPr>
                        <a:t>LEDG[5]</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spc="-10"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rPr>
                        <a:t>PIN_Y22</a:t>
                      </a:r>
                      <a:endParaRPr lang="en-IN" sz="1000" b="1" i="0" u="none" strike="noStrike"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a:effectLst/>
                          <a:latin typeface="roboto" panose="02000000000000000000" pitchFamily="2" charset="0"/>
                          <a:ea typeface="roboto" panose="02000000000000000000" pitchFamily="2" charset="0"/>
                          <a:cs typeface="roboto" panose="02000000000000000000" pitchFamily="2" charset="0"/>
                        </a:rPr>
                        <a:t>LED Green[5]</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spc="-20">
                          <a:effectLst/>
                          <a:latin typeface="roboto" panose="02000000000000000000" pitchFamily="2" charset="0"/>
                          <a:ea typeface="roboto" panose="02000000000000000000" pitchFamily="2" charset="0"/>
                          <a:cs typeface="roboto" panose="02000000000000000000" pitchFamily="2" charset="0"/>
                        </a:rPr>
                        <a:t>2.5V</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extLst>
                  <a:ext uri="{0D108BD9-81ED-4DB2-BD59-A6C34878D82A}">
                    <a16:rowId xmlns:a16="http://schemas.microsoft.com/office/drawing/2014/main" val="3057083974"/>
                  </a:ext>
                </a:extLst>
              </a:tr>
              <a:tr h="160807">
                <a:tc>
                  <a:txBody>
                    <a:bodyPr/>
                    <a:lstStyle/>
                    <a:p>
                      <a:pPr algn="ctr" fontAlgn="ctr"/>
                      <a:r>
                        <a:rPr lang="en-US" sz="1000" u="none" strike="noStrike" spc="-10">
                          <a:effectLst/>
                          <a:latin typeface="roboto" panose="02000000000000000000" pitchFamily="2" charset="0"/>
                          <a:ea typeface="roboto" panose="02000000000000000000" pitchFamily="2" charset="0"/>
                          <a:cs typeface="roboto" panose="02000000000000000000" pitchFamily="2" charset="0"/>
                        </a:rPr>
                        <a:t>LEDG[6]</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spc="-10"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rPr>
                        <a:t>PIN_Y25</a:t>
                      </a:r>
                      <a:endParaRPr lang="en-IN" sz="1000" b="1" i="0" u="none" strike="noStrike"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a:effectLst/>
                          <a:latin typeface="roboto" panose="02000000000000000000" pitchFamily="2" charset="0"/>
                          <a:ea typeface="roboto" panose="02000000000000000000" pitchFamily="2" charset="0"/>
                          <a:cs typeface="roboto" panose="02000000000000000000" pitchFamily="2" charset="0"/>
                        </a:rPr>
                        <a:t>LED Green[6]</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spc="-20">
                          <a:effectLst/>
                          <a:latin typeface="roboto" panose="02000000000000000000" pitchFamily="2" charset="0"/>
                          <a:ea typeface="roboto" panose="02000000000000000000" pitchFamily="2" charset="0"/>
                          <a:cs typeface="roboto" panose="02000000000000000000" pitchFamily="2" charset="0"/>
                        </a:rPr>
                        <a:t>2.5V</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extLst>
                  <a:ext uri="{0D108BD9-81ED-4DB2-BD59-A6C34878D82A}">
                    <a16:rowId xmlns:a16="http://schemas.microsoft.com/office/drawing/2014/main" val="13887042"/>
                  </a:ext>
                </a:extLst>
              </a:tr>
              <a:tr h="160807">
                <a:tc>
                  <a:txBody>
                    <a:bodyPr/>
                    <a:lstStyle/>
                    <a:p>
                      <a:pPr algn="ctr" fontAlgn="ctr"/>
                      <a:r>
                        <a:rPr lang="en-US" sz="1000" u="none" strike="noStrike" spc="-10">
                          <a:effectLst/>
                          <a:latin typeface="roboto" panose="02000000000000000000" pitchFamily="2" charset="0"/>
                          <a:ea typeface="roboto" panose="02000000000000000000" pitchFamily="2" charset="0"/>
                          <a:cs typeface="roboto" panose="02000000000000000000" pitchFamily="2" charset="0"/>
                        </a:rPr>
                        <a:t>LEDG[7]</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spc="-10"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rPr>
                        <a:t>PIN_AA22</a:t>
                      </a:r>
                      <a:endParaRPr lang="en-IN" sz="1000" b="1" i="0" u="none" strike="noStrike"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a:effectLst/>
                          <a:latin typeface="roboto" panose="02000000000000000000" pitchFamily="2" charset="0"/>
                          <a:ea typeface="roboto" panose="02000000000000000000" pitchFamily="2" charset="0"/>
                          <a:cs typeface="roboto" panose="02000000000000000000" pitchFamily="2" charset="0"/>
                        </a:rPr>
                        <a:t>LED Green[7]</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spc="-20">
                          <a:effectLst/>
                          <a:latin typeface="roboto" panose="02000000000000000000" pitchFamily="2" charset="0"/>
                          <a:ea typeface="roboto" panose="02000000000000000000" pitchFamily="2" charset="0"/>
                          <a:cs typeface="roboto" panose="02000000000000000000" pitchFamily="2" charset="0"/>
                        </a:rPr>
                        <a:t>2.5V</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extLst>
                  <a:ext uri="{0D108BD9-81ED-4DB2-BD59-A6C34878D82A}">
                    <a16:rowId xmlns:a16="http://schemas.microsoft.com/office/drawing/2014/main" val="452968073"/>
                  </a:ext>
                </a:extLst>
              </a:tr>
              <a:tr h="160807">
                <a:tc>
                  <a:txBody>
                    <a:bodyPr/>
                    <a:lstStyle/>
                    <a:p>
                      <a:pPr algn="ctr" fontAlgn="ctr"/>
                      <a:r>
                        <a:rPr lang="en-US" sz="1000" u="none" strike="noStrike" spc="-10">
                          <a:effectLst/>
                          <a:latin typeface="roboto" panose="02000000000000000000" pitchFamily="2" charset="0"/>
                          <a:ea typeface="roboto" panose="02000000000000000000" pitchFamily="2" charset="0"/>
                          <a:cs typeface="roboto" panose="02000000000000000000" pitchFamily="2" charset="0"/>
                        </a:rPr>
                        <a:t>LEDG[8]</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spc="-10"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rPr>
                        <a:t>PIN_J25</a:t>
                      </a:r>
                      <a:endParaRPr lang="en-IN" sz="1000" b="1" i="0" u="none" strike="noStrike"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a:effectLst/>
                          <a:latin typeface="roboto" panose="02000000000000000000" pitchFamily="2" charset="0"/>
                          <a:ea typeface="roboto" panose="02000000000000000000" pitchFamily="2" charset="0"/>
                          <a:cs typeface="roboto" panose="02000000000000000000" pitchFamily="2" charset="0"/>
                        </a:rPr>
                        <a:t>LED Green[8]</a:t>
                      </a:r>
                      <a:endParaRPr lang="en-IN" sz="10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tc>
                  <a:txBody>
                    <a:bodyPr/>
                    <a:lstStyle/>
                    <a:p>
                      <a:pPr algn="ctr" fontAlgn="ctr"/>
                      <a:r>
                        <a:rPr lang="en-US" sz="1000" u="none" strike="noStrike" spc="-20" dirty="0">
                          <a:effectLst/>
                          <a:latin typeface="roboto" panose="02000000000000000000" pitchFamily="2" charset="0"/>
                          <a:ea typeface="roboto" panose="02000000000000000000" pitchFamily="2" charset="0"/>
                          <a:cs typeface="roboto" panose="02000000000000000000" pitchFamily="2" charset="0"/>
                        </a:rPr>
                        <a:t>2.5V</a:t>
                      </a:r>
                      <a:endParaRPr lang="en-IN" sz="10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4156" marR="4156" marT="4156" marB="0" anchor="ctr"/>
                </a:tc>
                <a:extLst>
                  <a:ext uri="{0D108BD9-81ED-4DB2-BD59-A6C34878D82A}">
                    <a16:rowId xmlns:a16="http://schemas.microsoft.com/office/drawing/2014/main" val="2391788639"/>
                  </a:ext>
                </a:extLst>
              </a:tr>
            </a:tbl>
          </a:graphicData>
        </a:graphic>
      </p:graphicFrame>
    </p:spTree>
    <p:extLst>
      <p:ext uri="{BB962C8B-B14F-4D97-AF65-F5344CB8AC3E}">
        <p14:creationId xmlns:p14="http://schemas.microsoft.com/office/powerpoint/2010/main" val="1013182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679CF-3563-E0A1-7B24-D5FCBECEA93D}"/>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Key features of Quartus II </a:t>
            </a:r>
            <a:endParaRPr lang="en-IN" dirty="0">
              <a:latin typeface="roboto" panose="02000000000000000000" pitchFamily="2" charset="0"/>
              <a:ea typeface="roboto" panose="02000000000000000000" pitchFamily="2" charset="0"/>
              <a:cs typeface="roboto" panose="02000000000000000000" pitchFamily="2" charset="0"/>
            </a:endParaRPr>
          </a:p>
        </p:txBody>
      </p:sp>
      <p:sp>
        <p:nvSpPr>
          <p:cNvPr id="4" name="Rectangle 1">
            <a:extLst>
              <a:ext uri="{FF2B5EF4-FFF2-40B4-BE49-F238E27FC236}">
                <a16:creationId xmlns:a16="http://schemas.microsoft.com/office/drawing/2014/main" id="{96505A24-72A4-760D-C9C9-74894B099CBB}"/>
              </a:ext>
            </a:extLst>
          </p:cNvPr>
          <p:cNvSpPr>
            <a:spLocks noGrp="1" noChangeArrowheads="1"/>
          </p:cNvSpPr>
          <p:nvPr>
            <p:ph idx="1"/>
          </p:nvPr>
        </p:nvSpPr>
        <p:spPr bwMode="auto">
          <a:xfrm>
            <a:off x="338666" y="2281157"/>
            <a:ext cx="11637434" cy="3744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600" b="1"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Design Entry: </a:t>
            </a:r>
            <a:r>
              <a:rPr kumimoji="0" lang="en-US" altLang="en-US" sz="160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Support for various design entry methods such as schematics, Hardware Description Languages (HDLs) 		           like </a:t>
            </a:r>
            <a:r>
              <a:rPr kumimoji="0" lang="en-US" altLang="en-US" sz="1600" i="0" u="none" strike="noStrike" cap="none" normalizeH="0" baseline="0" dirty="0">
                <a:ln>
                  <a:noFill/>
                </a:ln>
                <a:solidFill>
                  <a:srgbClr val="FFFF00"/>
                </a:solidFill>
                <a:effectLst/>
                <a:latin typeface="roboto" panose="02000000000000000000" pitchFamily="2" charset="0"/>
                <a:ea typeface="roboto" panose="02000000000000000000" pitchFamily="2" charset="0"/>
                <a:cs typeface="roboto" panose="02000000000000000000" pitchFamily="2" charset="0"/>
              </a:rPr>
              <a:t>Verilog </a:t>
            </a:r>
            <a:r>
              <a:rPr kumimoji="0" lang="en-US" altLang="en-US" sz="160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and VHDL, and block diagrams.</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600" b="1"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Design Synthesis</a:t>
            </a:r>
            <a:r>
              <a:rPr kumimoji="0" lang="en-US" altLang="en-US" sz="1600" b="1"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Converting the design description into a netlist of logic gates and other elements suitable for FPGA         </a:t>
            </a:r>
          </a:p>
          <a:p>
            <a:pPr marL="0" marR="0" lvl="0" indent="0" algn="just" defTabSz="914400" rtl="0" eaLnBrk="0" fontAlgn="base" latinLnBrk="0" hangingPunct="0">
              <a:lnSpc>
                <a:spcPct val="150000"/>
              </a:lnSpc>
              <a:spcBef>
                <a:spcPct val="0"/>
              </a:spcBef>
              <a:spcAft>
                <a:spcPct val="0"/>
              </a:spcAft>
              <a:buClrTx/>
              <a:buSzTx/>
              <a:buNone/>
              <a:tabLst/>
            </a:pPr>
            <a:r>
              <a:rPr lang="en-US" altLang="en-US" sz="1600" dirty="0">
                <a:latin typeface="roboto" panose="02000000000000000000" pitchFamily="2" charset="0"/>
                <a:ea typeface="roboto" panose="02000000000000000000" pitchFamily="2" charset="0"/>
                <a:cs typeface="roboto" panose="02000000000000000000" pitchFamily="2" charset="0"/>
              </a:rPr>
              <a:t>                                    </a:t>
            </a:r>
            <a:r>
              <a:rPr kumimoji="0" lang="en-US" altLang="en-US" sz="160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implementation.</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600" b="1"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Simulation: </a:t>
            </a:r>
            <a:r>
              <a:rPr kumimoji="0" lang="en-US" altLang="en-US" sz="160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Verifying the functionality of the design through simulation before synthesis and implementation on hardware.</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600" b="1"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Implementation: </a:t>
            </a:r>
            <a:r>
              <a:rPr kumimoji="0" lang="en-US" altLang="en-US" sz="160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Placing and routing the design onto the actual FPGA or CPLD hardware, ensuring timing constraints  </a:t>
            </a:r>
          </a:p>
          <a:p>
            <a:pPr marL="0" marR="0" lvl="0" indent="0" algn="just" defTabSz="914400" rtl="0" eaLnBrk="0" fontAlgn="base" latinLnBrk="0" hangingPunct="0">
              <a:lnSpc>
                <a:spcPct val="150000"/>
              </a:lnSpc>
              <a:spcBef>
                <a:spcPct val="0"/>
              </a:spcBef>
              <a:spcAft>
                <a:spcPct val="0"/>
              </a:spcAft>
              <a:buClrTx/>
              <a:buSzTx/>
              <a:buNone/>
              <a:tabLst/>
            </a:pPr>
            <a:r>
              <a:rPr lang="en-US" altLang="en-US" sz="1600" dirty="0">
                <a:latin typeface="roboto" panose="02000000000000000000" pitchFamily="2" charset="0"/>
                <a:ea typeface="roboto" panose="02000000000000000000" pitchFamily="2" charset="0"/>
                <a:cs typeface="roboto" panose="02000000000000000000" pitchFamily="2" charset="0"/>
              </a:rPr>
              <a:t>                                  </a:t>
            </a:r>
            <a:r>
              <a:rPr kumimoji="0" lang="en-US" altLang="en-US" sz="160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are met and optimizing resource usage.</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600" b="1"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Timing Analysis: </a:t>
            </a:r>
            <a:r>
              <a:rPr kumimoji="0" lang="en-US" altLang="en-US" sz="160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Analyzing and optimizing the timing performance of the design to ensure reliable operation.</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600" b="1"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Programming: </a:t>
            </a:r>
            <a:r>
              <a:rPr kumimoji="0" lang="en-US" altLang="en-US" sz="160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Generating programming files (such as .</a:t>
            </a:r>
            <a:r>
              <a:rPr kumimoji="0" lang="en-US" altLang="en-US" sz="1600" i="0" u="none" strike="noStrike" cap="none" normalizeH="0" baseline="0" dirty="0" err="1">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pof</a:t>
            </a:r>
            <a:r>
              <a:rPr kumimoji="0" lang="en-US" altLang="en-US" sz="160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or </a:t>
            </a:r>
            <a:r>
              <a:rPr kumimoji="0" lang="en-US" altLang="en-US" sz="1600" i="0" u="none" strike="noStrike" cap="none" normalizeH="0" baseline="0" dirty="0">
                <a:ln>
                  <a:noFill/>
                </a:ln>
                <a:solidFill>
                  <a:srgbClr val="FFFF00"/>
                </a:solidFill>
                <a:effectLst/>
                <a:latin typeface="roboto" panose="02000000000000000000" pitchFamily="2" charset="0"/>
                <a:ea typeface="roboto" panose="02000000000000000000" pitchFamily="2" charset="0"/>
                <a:cs typeface="roboto" panose="02000000000000000000" pitchFamily="2" charset="0"/>
              </a:rPr>
              <a:t>.</a:t>
            </a:r>
            <a:r>
              <a:rPr kumimoji="0" lang="en-US" altLang="en-US" sz="1600" i="0" u="none" strike="noStrike" cap="none" normalizeH="0" baseline="0" dirty="0" err="1">
                <a:ln>
                  <a:noFill/>
                </a:ln>
                <a:solidFill>
                  <a:srgbClr val="FFFF00"/>
                </a:solidFill>
                <a:effectLst/>
                <a:latin typeface="roboto" panose="02000000000000000000" pitchFamily="2" charset="0"/>
                <a:ea typeface="roboto" panose="02000000000000000000" pitchFamily="2" charset="0"/>
                <a:cs typeface="roboto" panose="02000000000000000000" pitchFamily="2" charset="0"/>
              </a:rPr>
              <a:t>sof</a:t>
            </a:r>
            <a:r>
              <a:rPr kumimoji="0" lang="en-US" altLang="en-US" sz="1600" i="0" u="none" strike="noStrike" cap="none" normalizeH="0" baseline="0" dirty="0">
                <a:ln>
                  <a:noFill/>
                </a:ln>
                <a:solidFill>
                  <a:srgbClr val="FFFF00"/>
                </a:solidFill>
                <a:effectLst/>
                <a:latin typeface="roboto" panose="02000000000000000000" pitchFamily="2" charset="0"/>
                <a:ea typeface="roboto" panose="02000000000000000000" pitchFamily="2" charset="0"/>
                <a:cs typeface="roboto" panose="02000000000000000000" pitchFamily="2" charset="0"/>
              </a:rPr>
              <a:t> </a:t>
            </a:r>
            <a:r>
              <a:rPr kumimoji="0" lang="en-US" altLang="en-US" sz="160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files) for configuring the FPGA or CPLD.</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600" b="1"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Debugging: </a:t>
            </a:r>
            <a:r>
              <a:rPr kumimoji="0" lang="en-US" altLang="en-US" sz="160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Tools for debugging designs, including SignalTap II Logic Analyzer for real-time debugging of FPGA designs</a:t>
            </a:r>
            <a:r>
              <a:rPr kumimoji="0" lang="en-US" altLang="en-US" sz="16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a:t>
            </a:r>
          </a:p>
        </p:txBody>
      </p:sp>
      <p:pic>
        <p:nvPicPr>
          <p:cNvPr id="5" name="Picture 4">
            <a:extLst>
              <a:ext uri="{FF2B5EF4-FFF2-40B4-BE49-F238E27FC236}">
                <a16:creationId xmlns:a16="http://schemas.microsoft.com/office/drawing/2014/main" id="{7CADA6FF-B848-5817-920F-C575F03537B8}"/>
              </a:ext>
            </a:extLst>
          </p:cNvPr>
          <p:cNvPicPr>
            <a:picLocks noChangeAspect="1"/>
          </p:cNvPicPr>
          <p:nvPr/>
        </p:nvPicPr>
        <p:blipFill>
          <a:blip r:embed="rId2"/>
          <a:stretch>
            <a:fillRect/>
          </a:stretch>
        </p:blipFill>
        <p:spPr>
          <a:xfrm>
            <a:off x="10835307" y="882181"/>
            <a:ext cx="1268078" cy="823031"/>
          </a:xfrm>
          <a:prstGeom prst="rect">
            <a:avLst/>
          </a:prstGeom>
        </p:spPr>
      </p:pic>
    </p:spTree>
    <p:extLst>
      <p:ext uri="{BB962C8B-B14F-4D97-AF65-F5344CB8AC3E}">
        <p14:creationId xmlns:p14="http://schemas.microsoft.com/office/powerpoint/2010/main" val="23586382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2DBFF-6556-3331-9E5D-9080AF4B6332}"/>
              </a:ext>
            </a:extLst>
          </p:cNvPr>
          <p:cNvSpPr>
            <a:spLocks noGrp="1"/>
          </p:cNvSpPr>
          <p:nvPr>
            <p:ph type="title"/>
          </p:nvPr>
        </p:nvSpPr>
        <p:spPr>
          <a:xfrm>
            <a:off x="325967" y="753228"/>
            <a:ext cx="9968215" cy="1080938"/>
          </a:xfrm>
        </p:spPr>
        <p:txBody>
          <a:bodyPr/>
          <a:lstStyle/>
          <a:p>
            <a:r>
              <a:rPr lang="en-US" dirty="0">
                <a:latin typeface="roboto" panose="02000000000000000000" pitchFamily="2" charset="0"/>
                <a:ea typeface="roboto" panose="02000000000000000000" pitchFamily="2" charset="0"/>
                <a:cs typeface="roboto" panose="02000000000000000000" pitchFamily="2" charset="0"/>
              </a:rPr>
              <a:t>Using the 7-segment Displays on the DE2i-150 board </a:t>
            </a:r>
            <a:endParaRPr lang="en-IN" dirty="0">
              <a:latin typeface="roboto" panose="02000000000000000000" pitchFamily="2" charset="0"/>
              <a:ea typeface="roboto" panose="02000000000000000000" pitchFamily="2" charset="0"/>
              <a:cs typeface="roboto" panose="02000000000000000000" pitchFamily="2" charset="0"/>
            </a:endParaRPr>
          </a:p>
        </p:txBody>
      </p:sp>
      <p:pic>
        <p:nvPicPr>
          <p:cNvPr id="3" name="Picture 2">
            <a:extLst>
              <a:ext uri="{FF2B5EF4-FFF2-40B4-BE49-F238E27FC236}">
                <a16:creationId xmlns:a16="http://schemas.microsoft.com/office/drawing/2014/main" id="{14D23E2F-A35C-1B99-C1C3-3B14A85562AF}"/>
              </a:ext>
            </a:extLst>
          </p:cNvPr>
          <p:cNvPicPr>
            <a:picLocks noChangeAspect="1"/>
          </p:cNvPicPr>
          <p:nvPr/>
        </p:nvPicPr>
        <p:blipFill>
          <a:blip r:embed="rId2"/>
          <a:stretch>
            <a:fillRect/>
          </a:stretch>
        </p:blipFill>
        <p:spPr>
          <a:xfrm>
            <a:off x="999387" y="2777067"/>
            <a:ext cx="4457379" cy="2561166"/>
          </a:xfrm>
          <a:prstGeom prst="rect">
            <a:avLst/>
          </a:prstGeom>
        </p:spPr>
      </p:pic>
      <p:graphicFrame>
        <p:nvGraphicFramePr>
          <p:cNvPr id="5" name="Table 4">
            <a:extLst>
              <a:ext uri="{FF2B5EF4-FFF2-40B4-BE49-F238E27FC236}">
                <a16:creationId xmlns:a16="http://schemas.microsoft.com/office/drawing/2014/main" id="{197961C1-AE15-89D6-DB1D-7CA9FBE56623}"/>
              </a:ext>
            </a:extLst>
          </p:cNvPr>
          <p:cNvGraphicFramePr>
            <a:graphicFrameLocks noGrp="1"/>
          </p:cNvGraphicFramePr>
          <p:nvPr>
            <p:extLst>
              <p:ext uri="{D42A27DB-BD31-4B8C-83A1-F6EECF244321}">
                <p14:modId xmlns:p14="http://schemas.microsoft.com/office/powerpoint/2010/main" val="2946127980"/>
              </p:ext>
            </p:extLst>
          </p:nvPr>
        </p:nvGraphicFramePr>
        <p:xfrm>
          <a:off x="5905500" y="2223111"/>
          <a:ext cx="5456766" cy="4025282"/>
        </p:xfrm>
        <a:graphic>
          <a:graphicData uri="http://schemas.openxmlformats.org/drawingml/2006/table">
            <a:tbl>
              <a:tblPr>
                <a:tableStyleId>{16D9F66E-5EB9-4882-86FB-DCBF35E3C3E4}</a:tableStyleId>
              </a:tblPr>
              <a:tblGrid>
                <a:gridCol w="1251235">
                  <a:extLst>
                    <a:ext uri="{9D8B030D-6E8A-4147-A177-3AD203B41FA5}">
                      <a16:colId xmlns:a16="http://schemas.microsoft.com/office/drawing/2014/main" val="480212128"/>
                    </a:ext>
                  </a:extLst>
                </a:gridCol>
                <a:gridCol w="1598798">
                  <a:extLst>
                    <a:ext uri="{9D8B030D-6E8A-4147-A177-3AD203B41FA5}">
                      <a16:colId xmlns:a16="http://schemas.microsoft.com/office/drawing/2014/main" val="372963363"/>
                    </a:ext>
                  </a:extLst>
                </a:gridCol>
                <a:gridCol w="1546662">
                  <a:extLst>
                    <a:ext uri="{9D8B030D-6E8A-4147-A177-3AD203B41FA5}">
                      <a16:colId xmlns:a16="http://schemas.microsoft.com/office/drawing/2014/main" val="1680164278"/>
                    </a:ext>
                  </a:extLst>
                </a:gridCol>
                <a:gridCol w="1060071">
                  <a:extLst>
                    <a:ext uri="{9D8B030D-6E8A-4147-A177-3AD203B41FA5}">
                      <a16:colId xmlns:a16="http://schemas.microsoft.com/office/drawing/2014/main" val="4260128743"/>
                    </a:ext>
                  </a:extLst>
                </a:gridCol>
              </a:tblGrid>
              <a:tr h="170417">
                <a:tc>
                  <a:txBody>
                    <a:bodyPr/>
                    <a:lstStyle/>
                    <a:p>
                      <a:pPr algn="ctr" fontAlgn="ctr"/>
                      <a:r>
                        <a:rPr lang="en-US" sz="1000" b="1" u="none" strike="noStrike" dirty="0">
                          <a:effectLst/>
                          <a:highlight>
                            <a:srgbClr val="DFDFDF"/>
                          </a:highlight>
                        </a:rPr>
                        <a:t>Signal Name</a:t>
                      </a:r>
                      <a:endParaRPr lang="en-IN" sz="1000" b="1" i="1" u="none" strike="noStrike" dirty="0">
                        <a:solidFill>
                          <a:srgbClr val="000000"/>
                        </a:solidFill>
                        <a:effectLst/>
                        <a:highlight>
                          <a:srgbClr val="DFDFDF"/>
                        </a:highlight>
                        <a:latin typeface="Arial" panose="020B0604020202020204" pitchFamily="34" charset="0"/>
                      </a:endParaRPr>
                    </a:p>
                  </a:txBody>
                  <a:tcPr marL="2936" marR="2936" marT="2936" marB="0" anchor="ctr"/>
                </a:tc>
                <a:tc>
                  <a:txBody>
                    <a:bodyPr/>
                    <a:lstStyle/>
                    <a:p>
                      <a:pPr algn="ctr" fontAlgn="ctr"/>
                      <a:r>
                        <a:rPr lang="en-US" sz="1000" b="1" u="none" strike="noStrike" dirty="0">
                          <a:effectLst/>
                          <a:highlight>
                            <a:srgbClr val="DFDFDF"/>
                          </a:highlight>
                        </a:rPr>
                        <a:t>FPGA Pin No.</a:t>
                      </a:r>
                      <a:endParaRPr lang="en-IN" sz="1000" b="1" i="1" u="none" strike="noStrike" dirty="0">
                        <a:solidFill>
                          <a:srgbClr val="000000"/>
                        </a:solidFill>
                        <a:effectLst/>
                        <a:highlight>
                          <a:srgbClr val="DFDFDF"/>
                        </a:highlight>
                        <a:latin typeface="Arial" panose="020B0604020202020204" pitchFamily="34" charset="0"/>
                      </a:endParaRPr>
                    </a:p>
                  </a:txBody>
                  <a:tcPr marL="2936" marR="2936" marT="2936" marB="0" anchor="ctr"/>
                </a:tc>
                <a:tc>
                  <a:txBody>
                    <a:bodyPr/>
                    <a:lstStyle/>
                    <a:p>
                      <a:pPr algn="ctr" fontAlgn="ctr"/>
                      <a:r>
                        <a:rPr lang="en-US" sz="1000" b="1" u="none" strike="noStrike">
                          <a:effectLst/>
                          <a:highlight>
                            <a:srgbClr val="DFDFDF"/>
                          </a:highlight>
                        </a:rPr>
                        <a:t>Description</a:t>
                      </a:r>
                      <a:endParaRPr lang="en-IN" sz="1000" b="1" i="1" u="none" strike="noStrike">
                        <a:solidFill>
                          <a:srgbClr val="000000"/>
                        </a:solidFill>
                        <a:effectLst/>
                        <a:highlight>
                          <a:srgbClr val="DFDFDF"/>
                        </a:highlight>
                        <a:latin typeface="Arial" panose="020B0604020202020204" pitchFamily="34" charset="0"/>
                      </a:endParaRPr>
                    </a:p>
                  </a:txBody>
                  <a:tcPr marL="2936" marR="2936" marT="2936" marB="0" anchor="ctr"/>
                </a:tc>
                <a:tc>
                  <a:txBody>
                    <a:bodyPr/>
                    <a:lstStyle/>
                    <a:p>
                      <a:pPr algn="ctr" fontAlgn="ctr"/>
                      <a:r>
                        <a:rPr lang="en-US" sz="1000" b="1" u="none" strike="noStrike" dirty="0">
                          <a:effectLst/>
                          <a:highlight>
                            <a:srgbClr val="DFDFDF"/>
                          </a:highlight>
                        </a:rPr>
                        <a:t>I/O Standard</a:t>
                      </a:r>
                      <a:endParaRPr lang="en-IN" sz="1000" b="1" i="1" u="none" strike="noStrike" dirty="0">
                        <a:solidFill>
                          <a:srgbClr val="000000"/>
                        </a:solidFill>
                        <a:effectLst/>
                        <a:highlight>
                          <a:srgbClr val="DFDFDF"/>
                        </a:highlight>
                        <a:latin typeface="Arial" panose="020B0604020202020204" pitchFamily="34" charset="0"/>
                      </a:endParaRPr>
                    </a:p>
                  </a:txBody>
                  <a:tcPr marL="2936" marR="2936" marT="2936" marB="0" anchor="ctr"/>
                </a:tc>
                <a:extLst>
                  <a:ext uri="{0D108BD9-81ED-4DB2-BD59-A6C34878D82A}">
                    <a16:rowId xmlns:a16="http://schemas.microsoft.com/office/drawing/2014/main" val="1710612270"/>
                  </a:ext>
                </a:extLst>
              </a:tr>
              <a:tr h="183565">
                <a:tc>
                  <a:txBody>
                    <a:bodyPr/>
                    <a:lstStyle/>
                    <a:p>
                      <a:pPr algn="ctr" fontAlgn="ctr"/>
                      <a:r>
                        <a:rPr lang="en-US" sz="1000" u="none" strike="noStrike" spc="-10">
                          <a:effectLst/>
                        </a:rPr>
                        <a:t>HEX0[0]</a:t>
                      </a:r>
                      <a:endParaRPr lang="en-IN" sz="1000" b="1" i="0" u="none" strike="noStrike">
                        <a:solidFill>
                          <a:srgbClr val="000000"/>
                        </a:solidFill>
                        <a:effectLst/>
                        <a:latin typeface="Arial" panose="020B0604020202020204" pitchFamily="34" charset="0"/>
                      </a:endParaRPr>
                    </a:p>
                  </a:txBody>
                  <a:tcPr marL="2936" marR="2936" marT="2936" marB="0" anchor="ctr"/>
                </a:tc>
                <a:tc>
                  <a:txBody>
                    <a:bodyPr/>
                    <a:lstStyle/>
                    <a:p>
                      <a:pPr algn="ctr" fontAlgn="ctr"/>
                      <a:r>
                        <a:rPr lang="en-US" sz="1000" b="1" u="none" strike="noStrike" spc="-10" dirty="0">
                          <a:solidFill>
                            <a:srgbClr val="FF0000"/>
                          </a:solidFill>
                          <a:effectLst/>
                        </a:rPr>
                        <a:t>PIN_E15</a:t>
                      </a:r>
                      <a:endParaRPr lang="en-IN" sz="1000" b="1" i="0" u="none" strike="noStrike" dirty="0">
                        <a:solidFill>
                          <a:srgbClr val="FF0000"/>
                        </a:solidFill>
                        <a:effectLst/>
                        <a:latin typeface="Arial" panose="020B0604020202020204" pitchFamily="34" charset="0"/>
                      </a:endParaRPr>
                    </a:p>
                  </a:txBody>
                  <a:tcPr marL="2936" marR="2936" marT="2936" marB="0" anchor="ctr"/>
                </a:tc>
                <a:tc>
                  <a:txBody>
                    <a:bodyPr/>
                    <a:lstStyle/>
                    <a:p>
                      <a:pPr algn="ctr" fontAlgn="ctr"/>
                      <a:r>
                        <a:rPr lang="en-US" sz="1000" u="none" strike="noStrike" dirty="0">
                          <a:effectLst/>
                        </a:rPr>
                        <a:t>Seven Segment Digit 0[0]</a:t>
                      </a:r>
                      <a:endParaRPr lang="en-IN" sz="1000" b="1" i="0" u="none" strike="noStrike" dirty="0">
                        <a:solidFill>
                          <a:srgbClr val="000000"/>
                        </a:solidFill>
                        <a:effectLst/>
                        <a:latin typeface="Arial" panose="020B0604020202020204" pitchFamily="34" charset="0"/>
                      </a:endParaRPr>
                    </a:p>
                  </a:txBody>
                  <a:tcPr marL="2936" marR="2936" marT="2936" marB="0" anchor="ctr"/>
                </a:tc>
                <a:tc>
                  <a:txBody>
                    <a:bodyPr/>
                    <a:lstStyle/>
                    <a:p>
                      <a:pPr algn="ctr" fontAlgn="ctr"/>
                      <a:r>
                        <a:rPr lang="en-US" sz="1000" u="none" strike="noStrike" spc="-20">
                          <a:effectLst/>
                        </a:rPr>
                        <a:t>2.5V</a:t>
                      </a:r>
                      <a:endParaRPr lang="en-IN" sz="1000" b="1" i="0" u="none" strike="noStrike">
                        <a:solidFill>
                          <a:srgbClr val="000000"/>
                        </a:solidFill>
                        <a:effectLst/>
                        <a:latin typeface="Arial" panose="020B0604020202020204" pitchFamily="34" charset="0"/>
                      </a:endParaRPr>
                    </a:p>
                  </a:txBody>
                  <a:tcPr marL="2936" marR="2936" marT="2936" marB="0" anchor="ctr"/>
                </a:tc>
                <a:extLst>
                  <a:ext uri="{0D108BD9-81ED-4DB2-BD59-A6C34878D82A}">
                    <a16:rowId xmlns:a16="http://schemas.microsoft.com/office/drawing/2014/main" val="3060101462"/>
                  </a:ext>
                </a:extLst>
              </a:tr>
              <a:tr h="183565">
                <a:tc>
                  <a:txBody>
                    <a:bodyPr/>
                    <a:lstStyle/>
                    <a:p>
                      <a:pPr algn="ctr" fontAlgn="ctr"/>
                      <a:r>
                        <a:rPr lang="en-US" sz="1000" u="none" strike="noStrike" spc="-10">
                          <a:effectLst/>
                        </a:rPr>
                        <a:t>HEX0[1]</a:t>
                      </a:r>
                      <a:endParaRPr lang="en-IN" sz="1000" b="1" i="0" u="none" strike="noStrike">
                        <a:solidFill>
                          <a:srgbClr val="000000"/>
                        </a:solidFill>
                        <a:effectLst/>
                        <a:latin typeface="Arial" panose="020B0604020202020204" pitchFamily="34" charset="0"/>
                      </a:endParaRPr>
                    </a:p>
                  </a:txBody>
                  <a:tcPr marL="2936" marR="2936" marT="2936" marB="0" anchor="ctr"/>
                </a:tc>
                <a:tc>
                  <a:txBody>
                    <a:bodyPr/>
                    <a:lstStyle/>
                    <a:p>
                      <a:pPr algn="ctr" fontAlgn="ctr"/>
                      <a:r>
                        <a:rPr lang="en-US" sz="1000" b="1" u="none" strike="noStrike" spc="-10" dirty="0">
                          <a:solidFill>
                            <a:srgbClr val="FF0000"/>
                          </a:solidFill>
                          <a:effectLst/>
                        </a:rPr>
                        <a:t>PIN_E12</a:t>
                      </a:r>
                      <a:endParaRPr lang="en-IN" sz="1000" b="1" i="0" u="none" strike="noStrike" dirty="0">
                        <a:solidFill>
                          <a:srgbClr val="FF0000"/>
                        </a:solidFill>
                        <a:effectLst/>
                        <a:latin typeface="Arial" panose="020B0604020202020204" pitchFamily="34" charset="0"/>
                      </a:endParaRPr>
                    </a:p>
                  </a:txBody>
                  <a:tcPr marL="2936" marR="2936" marT="2936" marB="0" anchor="ctr"/>
                </a:tc>
                <a:tc>
                  <a:txBody>
                    <a:bodyPr/>
                    <a:lstStyle/>
                    <a:p>
                      <a:pPr algn="ctr" fontAlgn="ctr"/>
                      <a:r>
                        <a:rPr lang="en-US" sz="1000" u="none" strike="noStrike" dirty="0">
                          <a:effectLst/>
                        </a:rPr>
                        <a:t>Seven Segment Digit 0[1]</a:t>
                      </a:r>
                      <a:endParaRPr lang="en-IN" sz="1000" b="1" i="0" u="none" strike="noStrike" dirty="0">
                        <a:solidFill>
                          <a:srgbClr val="000000"/>
                        </a:solidFill>
                        <a:effectLst/>
                        <a:latin typeface="Arial" panose="020B0604020202020204" pitchFamily="34" charset="0"/>
                      </a:endParaRPr>
                    </a:p>
                  </a:txBody>
                  <a:tcPr marL="2936" marR="2936" marT="2936" marB="0" anchor="ctr"/>
                </a:tc>
                <a:tc>
                  <a:txBody>
                    <a:bodyPr/>
                    <a:lstStyle/>
                    <a:p>
                      <a:pPr algn="ctr" fontAlgn="ctr"/>
                      <a:r>
                        <a:rPr lang="en-US" sz="1000" u="none" strike="noStrike" spc="-20">
                          <a:effectLst/>
                        </a:rPr>
                        <a:t>2.5V</a:t>
                      </a:r>
                      <a:endParaRPr lang="en-IN" sz="1000" b="1" i="0" u="none" strike="noStrike">
                        <a:solidFill>
                          <a:srgbClr val="000000"/>
                        </a:solidFill>
                        <a:effectLst/>
                        <a:latin typeface="Arial" panose="020B0604020202020204" pitchFamily="34" charset="0"/>
                      </a:endParaRPr>
                    </a:p>
                  </a:txBody>
                  <a:tcPr marL="2936" marR="2936" marT="2936" marB="0" anchor="ctr"/>
                </a:tc>
                <a:extLst>
                  <a:ext uri="{0D108BD9-81ED-4DB2-BD59-A6C34878D82A}">
                    <a16:rowId xmlns:a16="http://schemas.microsoft.com/office/drawing/2014/main" val="3341132658"/>
                  </a:ext>
                </a:extLst>
              </a:tr>
              <a:tr h="183565">
                <a:tc>
                  <a:txBody>
                    <a:bodyPr/>
                    <a:lstStyle/>
                    <a:p>
                      <a:pPr algn="ctr" fontAlgn="ctr"/>
                      <a:r>
                        <a:rPr lang="en-US" sz="1000" u="none" strike="noStrike" spc="-10">
                          <a:effectLst/>
                        </a:rPr>
                        <a:t>HEX0[2]</a:t>
                      </a:r>
                      <a:endParaRPr lang="en-IN" sz="1000" b="1" i="0" u="none" strike="noStrike">
                        <a:solidFill>
                          <a:srgbClr val="000000"/>
                        </a:solidFill>
                        <a:effectLst/>
                        <a:latin typeface="Arial" panose="020B0604020202020204" pitchFamily="34" charset="0"/>
                      </a:endParaRPr>
                    </a:p>
                  </a:txBody>
                  <a:tcPr marL="2936" marR="2936" marT="2936" marB="0" anchor="ctr"/>
                </a:tc>
                <a:tc>
                  <a:txBody>
                    <a:bodyPr/>
                    <a:lstStyle/>
                    <a:p>
                      <a:pPr algn="ctr" fontAlgn="ctr"/>
                      <a:r>
                        <a:rPr lang="en-US" sz="1000" b="1" u="none" strike="noStrike" spc="-10" dirty="0">
                          <a:solidFill>
                            <a:srgbClr val="FF0000"/>
                          </a:solidFill>
                          <a:effectLst/>
                        </a:rPr>
                        <a:t>PIN_G11</a:t>
                      </a:r>
                      <a:endParaRPr lang="en-IN" sz="1000" b="1" i="0" u="none" strike="noStrike" dirty="0">
                        <a:solidFill>
                          <a:srgbClr val="FF0000"/>
                        </a:solidFill>
                        <a:effectLst/>
                        <a:latin typeface="Arial" panose="020B0604020202020204" pitchFamily="34" charset="0"/>
                      </a:endParaRPr>
                    </a:p>
                  </a:txBody>
                  <a:tcPr marL="2936" marR="2936" marT="2936" marB="0" anchor="ctr"/>
                </a:tc>
                <a:tc>
                  <a:txBody>
                    <a:bodyPr/>
                    <a:lstStyle/>
                    <a:p>
                      <a:pPr algn="ctr" fontAlgn="ctr"/>
                      <a:r>
                        <a:rPr lang="en-US" sz="1000" u="none" strike="noStrike" dirty="0">
                          <a:effectLst/>
                        </a:rPr>
                        <a:t>Seven Segment Digit 0[2]</a:t>
                      </a:r>
                      <a:endParaRPr lang="en-IN" sz="1000" b="1" i="0" u="none" strike="noStrike" dirty="0">
                        <a:solidFill>
                          <a:srgbClr val="000000"/>
                        </a:solidFill>
                        <a:effectLst/>
                        <a:latin typeface="Arial" panose="020B0604020202020204" pitchFamily="34" charset="0"/>
                      </a:endParaRPr>
                    </a:p>
                  </a:txBody>
                  <a:tcPr marL="2936" marR="2936" marT="2936" marB="0" anchor="ctr"/>
                </a:tc>
                <a:tc>
                  <a:txBody>
                    <a:bodyPr/>
                    <a:lstStyle/>
                    <a:p>
                      <a:pPr algn="ctr" fontAlgn="ctr"/>
                      <a:r>
                        <a:rPr lang="en-US" sz="1000" u="none" strike="noStrike" spc="-20">
                          <a:effectLst/>
                        </a:rPr>
                        <a:t>2.5V</a:t>
                      </a:r>
                      <a:endParaRPr lang="en-IN" sz="1000" b="1" i="0" u="none" strike="noStrike">
                        <a:solidFill>
                          <a:srgbClr val="000000"/>
                        </a:solidFill>
                        <a:effectLst/>
                        <a:latin typeface="Arial" panose="020B0604020202020204" pitchFamily="34" charset="0"/>
                      </a:endParaRPr>
                    </a:p>
                  </a:txBody>
                  <a:tcPr marL="2936" marR="2936" marT="2936" marB="0" anchor="ctr"/>
                </a:tc>
                <a:extLst>
                  <a:ext uri="{0D108BD9-81ED-4DB2-BD59-A6C34878D82A}">
                    <a16:rowId xmlns:a16="http://schemas.microsoft.com/office/drawing/2014/main" val="3809872419"/>
                  </a:ext>
                </a:extLst>
              </a:tr>
              <a:tr h="183565">
                <a:tc>
                  <a:txBody>
                    <a:bodyPr/>
                    <a:lstStyle/>
                    <a:p>
                      <a:pPr algn="ctr" fontAlgn="ctr"/>
                      <a:r>
                        <a:rPr lang="en-US" sz="1000" u="none" strike="noStrike" spc="-10">
                          <a:effectLst/>
                        </a:rPr>
                        <a:t>HEX0[3]</a:t>
                      </a:r>
                      <a:endParaRPr lang="en-IN" sz="1000" b="1" i="0" u="none" strike="noStrike">
                        <a:solidFill>
                          <a:srgbClr val="000000"/>
                        </a:solidFill>
                        <a:effectLst/>
                        <a:latin typeface="Arial" panose="020B0604020202020204" pitchFamily="34" charset="0"/>
                      </a:endParaRPr>
                    </a:p>
                  </a:txBody>
                  <a:tcPr marL="2936" marR="2936" marT="2936" marB="0" anchor="ctr"/>
                </a:tc>
                <a:tc>
                  <a:txBody>
                    <a:bodyPr/>
                    <a:lstStyle/>
                    <a:p>
                      <a:pPr algn="ctr" fontAlgn="ctr"/>
                      <a:r>
                        <a:rPr lang="en-US" sz="1000" b="1" u="none" strike="noStrike" spc="-10" dirty="0">
                          <a:solidFill>
                            <a:srgbClr val="FF0000"/>
                          </a:solidFill>
                          <a:effectLst/>
                        </a:rPr>
                        <a:t>PIN_F11</a:t>
                      </a:r>
                      <a:endParaRPr lang="en-IN" sz="1000" b="1" i="0" u="none" strike="noStrike" dirty="0">
                        <a:solidFill>
                          <a:srgbClr val="FF0000"/>
                        </a:solidFill>
                        <a:effectLst/>
                        <a:latin typeface="Arial" panose="020B0604020202020204" pitchFamily="34" charset="0"/>
                      </a:endParaRPr>
                    </a:p>
                  </a:txBody>
                  <a:tcPr marL="2936" marR="2936" marT="2936" marB="0" anchor="ctr"/>
                </a:tc>
                <a:tc>
                  <a:txBody>
                    <a:bodyPr/>
                    <a:lstStyle/>
                    <a:p>
                      <a:pPr algn="ctr" fontAlgn="ctr"/>
                      <a:r>
                        <a:rPr lang="en-US" sz="1000" u="none" strike="noStrike" dirty="0">
                          <a:effectLst/>
                        </a:rPr>
                        <a:t>Seven Segment Digit 0[3]</a:t>
                      </a:r>
                      <a:endParaRPr lang="en-IN" sz="1000" b="1" i="0" u="none" strike="noStrike" dirty="0">
                        <a:solidFill>
                          <a:srgbClr val="000000"/>
                        </a:solidFill>
                        <a:effectLst/>
                        <a:latin typeface="Arial" panose="020B0604020202020204" pitchFamily="34" charset="0"/>
                      </a:endParaRPr>
                    </a:p>
                  </a:txBody>
                  <a:tcPr marL="2936" marR="2936" marT="2936" marB="0" anchor="ctr"/>
                </a:tc>
                <a:tc>
                  <a:txBody>
                    <a:bodyPr/>
                    <a:lstStyle/>
                    <a:p>
                      <a:pPr algn="ctr" fontAlgn="ctr"/>
                      <a:r>
                        <a:rPr lang="en-US" sz="1000" u="none" strike="noStrike" spc="-20">
                          <a:effectLst/>
                        </a:rPr>
                        <a:t>2.5V</a:t>
                      </a:r>
                      <a:endParaRPr lang="en-IN" sz="1000" b="1" i="0" u="none" strike="noStrike">
                        <a:solidFill>
                          <a:srgbClr val="000000"/>
                        </a:solidFill>
                        <a:effectLst/>
                        <a:latin typeface="Arial" panose="020B0604020202020204" pitchFamily="34" charset="0"/>
                      </a:endParaRPr>
                    </a:p>
                  </a:txBody>
                  <a:tcPr marL="2936" marR="2936" marT="2936" marB="0" anchor="ctr"/>
                </a:tc>
                <a:extLst>
                  <a:ext uri="{0D108BD9-81ED-4DB2-BD59-A6C34878D82A}">
                    <a16:rowId xmlns:a16="http://schemas.microsoft.com/office/drawing/2014/main" val="1480766522"/>
                  </a:ext>
                </a:extLst>
              </a:tr>
              <a:tr h="183565">
                <a:tc>
                  <a:txBody>
                    <a:bodyPr/>
                    <a:lstStyle/>
                    <a:p>
                      <a:pPr algn="ctr" fontAlgn="ctr"/>
                      <a:r>
                        <a:rPr lang="en-US" sz="1000" u="none" strike="noStrike" spc="-10">
                          <a:effectLst/>
                        </a:rPr>
                        <a:t>HEX0[4]</a:t>
                      </a:r>
                      <a:endParaRPr lang="en-IN" sz="1000" b="1" i="0" u="none" strike="noStrike">
                        <a:solidFill>
                          <a:srgbClr val="000000"/>
                        </a:solidFill>
                        <a:effectLst/>
                        <a:latin typeface="Arial" panose="020B0604020202020204" pitchFamily="34" charset="0"/>
                      </a:endParaRPr>
                    </a:p>
                  </a:txBody>
                  <a:tcPr marL="2936" marR="2936" marT="2936" marB="0" anchor="ctr"/>
                </a:tc>
                <a:tc>
                  <a:txBody>
                    <a:bodyPr/>
                    <a:lstStyle/>
                    <a:p>
                      <a:pPr algn="ctr" fontAlgn="ctr"/>
                      <a:r>
                        <a:rPr lang="en-US" sz="1000" b="1" u="none" strike="noStrike" spc="-10" dirty="0">
                          <a:solidFill>
                            <a:srgbClr val="FF0000"/>
                          </a:solidFill>
                          <a:effectLst/>
                        </a:rPr>
                        <a:t>PIN_F16</a:t>
                      </a:r>
                      <a:endParaRPr lang="en-IN" sz="1000" b="1" i="0" u="none" strike="noStrike" dirty="0">
                        <a:solidFill>
                          <a:srgbClr val="FF0000"/>
                        </a:solidFill>
                        <a:effectLst/>
                        <a:latin typeface="Arial" panose="020B0604020202020204" pitchFamily="34" charset="0"/>
                      </a:endParaRPr>
                    </a:p>
                  </a:txBody>
                  <a:tcPr marL="2936" marR="2936" marT="2936" marB="0" anchor="ctr"/>
                </a:tc>
                <a:tc>
                  <a:txBody>
                    <a:bodyPr/>
                    <a:lstStyle/>
                    <a:p>
                      <a:pPr algn="ctr" fontAlgn="ctr"/>
                      <a:r>
                        <a:rPr lang="en-US" sz="1000" u="none" strike="noStrike" dirty="0">
                          <a:effectLst/>
                        </a:rPr>
                        <a:t>Seven Segment Digit 0[4]</a:t>
                      </a:r>
                      <a:endParaRPr lang="en-IN" sz="1000" b="1" i="0" u="none" strike="noStrike" dirty="0">
                        <a:solidFill>
                          <a:srgbClr val="000000"/>
                        </a:solidFill>
                        <a:effectLst/>
                        <a:latin typeface="Arial" panose="020B0604020202020204" pitchFamily="34" charset="0"/>
                      </a:endParaRPr>
                    </a:p>
                  </a:txBody>
                  <a:tcPr marL="2936" marR="2936" marT="2936" marB="0" anchor="ctr"/>
                </a:tc>
                <a:tc>
                  <a:txBody>
                    <a:bodyPr/>
                    <a:lstStyle/>
                    <a:p>
                      <a:pPr algn="ctr" fontAlgn="ctr"/>
                      <a:r>
                        <a:rPr lang="en-US" sz="1000" u="none" strike="noStrike" spc="-20">
                          <a:effectLst/>
                        </a:rPr>
                        <a:t>2.5V</a:t>
                      </a:r>
                      <a:endParaRPr lang="en-IN" sz="1000" b="1" i="0" u="none" strike="noStrike">
                        <a:solidFill>
                          <a:srgbClr val="000000"/>
                        </a:solidFill>
                        <a:effectLst/>
                        <a:latin typeface="Arial" panose="020B0604020202020204" pitchFamily="34" charset="0"/>
                      </a:endParaRPr>
                    </a:p>
                  </a:txBody>
                  <a:tcPr marL="2936" marR="2936" marT="2936" marB="0" anchor="ctr"/>
                </a:tc>
                <a:extLst>
                  <a:ext uri="{0D108BD9-81ED-4DB2-BD59-A6C34878D82A}">
                    <a16:rowId xmlns:a16="http://schemas.microsoft.com/office/drawing/2014/main" val="4178399488"/>
                  </a:ext>
                </a:extLst>
              </a:tr>
              <a:tr h="183565">
                <a:tc>
                  <a:txBody>
                    <a:bodyPr/>
                    <a:lstStyle/>
                    <a:p>
                      <a:pPr algn="ctr" fontAlgn="ctr"/>
                      <a:r>
                        <a:rPr lang="en-US" sz="1000" u="none" strike="noStrike" spc="-10">
                          <a:effectLst/>
                        </a:rPr>
                        <a:t>HEX0[5]</a:t>
                      </a:r>
                      <a:endParaRPr lang="en-IN" sz="1000" b="1" i="0" u="none" strike="noStrike">
                        <a:solidFill>
                          <a:srgbClr val="000000"/>
                        </a:solidFill>
                        <a:effectLst/>
                        <a:latin typeface="Arial" panose="020B0604020202020204" pitchFamily="34" charset="0"/>
                      </a:endParaRPr>
                    </a:p>
                  </a:txBody>
                  <a:tcPr marL="2936" marR="2936" marT="2936" marB="0" anchor="ctr"/>
                </a:tc>
                <a:tc>
                  <a:txBody>
                    <a:bodyPr/>
                    <a:lstStyle/>
                    <a:p>
                      <a:pPr algn="ctr" fontAlgn="ctr"/>
                      <a:r>
                        <a:rPr lang="en-US" sz="1000" b="1" u="none" strike="noStrike" spc="-10" dirty="0">
                          <a:solidFill>
                            <a:srgbClr val="FF0000"/>
                          </a:solidFill>
                          <a:effectLst/>
                        </a:rPr>
                        <a:t>PIN_D16</a:t>
                      </a:r>
                      <a:endParaRPr lang="en-IN" sz="1000" b="1" i="0" u="none" strike="noStrike" dirty="0">
                        <a:solidFill>
                          <a:srgbClr val="FF0000"/>
                        </a:solidFill>
                        <a:effectLst/>
                        <a:latin typeface="Arial" panose="020B0604020202020204" pitchFamily="34" charset="0"/>
                      </a:endParaRPr>
                    </a:p>
                  </a:txBody>
                  <a:tcPr marL="2936" marR="2936" marT="2936" marB="0" anchor="ctr"/>
                </a:tc>
                <a:tc>
                  <a:txBody>
                    <a:bodyPr/>
                    <a:lstStyle/>
                    <a:p>
                      <a:pPr algn="ctr" fontAlgn="ctr"/>
                      <a:r>
                        <a:rPr lang="en-US" sz="1000" u="none" strike="noStrike" dirty="0">
                          <a:effectLst/>
                        </a:rPr>
                        <a:t>Seven Segment Digit 0[5]</a:t>
                      </a:r>
                      <a:endParaRPr lang="en-IN" sz="1000" b="1" i="0" u="none" strike="noStrike" dirty="0">
                        <a:solidFill>
                          <a:srgbClr val="000000"/>
                        </a:solidFill>
                        <a:effectLst/>
                        <a:latin typeface="Arial" panose="020B0604020202020204" pitchFamily="34" charset="0"/>
                      </a:endParaRPr>
                    </a:p>
                  </a:txBody>
                  <a:tcPr marL="2936" marR="2936" marT="2936" marB="0" anchor="ctr"/>
                </a:tc>
                <a:tc>
                  <a:txBody>
                    <a:bodyPr/>
                    <a:lstStyle/>
                    <a:p>
                      <a:pPr algn="ctr" fontAlgn="ctr"/>
                      <a:r>
                        <a:rPr lang="en-US" sz="1000" u="none" strike="noStrike" spc="-20">
                          <a:effectLst/>
                        </a:rPr>
                        <a:t>2.5V</a:t>
                      </a:r>
                      <a:endParaRPr lang="en-IN" sz="1000" b="1" i="0" u="none" strike="noStrike">
                        <a:solidFill>
                          <a:srgbClr val="000000"/>
                        </a:solidFill>
                        <a:effectLst/>
                        <a:latin typeface="Arial" panose="020B0604020202020204" pitchFamily="34" charset="0"/>
                      </a:endParaRPr>
                    </a:p>
                  </a:txBody>
                  <a:tcPr marL="2936" marR="2936" marT="2936" marB="0" anchor="ctr"/>
                </a:tc>
                <a:extLst>
                  <a:ext uri="{0D108BD9-81ED-4DB2-BD59-A6C34878D82A}">
                    <a16:rowId xmlns:a16="http://schemas.microsoft.com/office/drawing/2014/main" val="2299808907"/>
                  </a:ext>
                </a:extLst>
              </a:tr>
              <a:tr h="183565">
                <a:tc>
                  <a:txBody>
                    <a:bodyPr/>
                    <a:lstStyle/>
                    <a:p>
                      <a:pPr algn="ctr" fontAlgn="ctr"/>
                      <a:r>
                        <a:rPr lang="en-US" sz="1000" u="none" strike="noStrike" spc="-10">
                          <a:effectLst/>
                        </a:rPr>
                        <a:t>HEX0[6]</a:t>
                      </a:r>
                      <a:endParaRPr lang="en-IN" sz="1000" b="1" i="0" u="none" strike="noStrike">
                        <a:solidFill>
                          <a:srgbClr val="000000"/>
                        </a:solidFill>
                        <a:effectLst/>
                        <a:latin typeface="Arial" panose="020B0604020202020204" pitchFamily="34" charset="0"/>
                      </a:endParaRPr>
                    </a:p>
                  </a:txBody>
                  <a:tcPr marL="2936" marR="2936" marT="2936" marB="0" anchor="ctr"/>
                </a:tc>
                <a:tc>
                  <a:txBody>
                    <a:bodyPr/>
                    <a:lstStyle/>
                    <a:p>
                      <a:pPr algn="ctr" fontAlgn="ctr"/>
                      <a:r>
                        <a:rPr lang="en-US" sz="1000" b="1" u="none" strike="noStrike" spc="-10" dirty="0">
                          <a:solidFill>
                            <a:srgbClr val="FF0000"/>
                          </a:solidFill>
                          <a:effectLst/>
                        </a:rPr>
                        <a:t>PIN_F14</a:t>
                      </a:r>
                      <a:endParaRPr lang="en-IN" sz="1000" b="1" i="0" u="none" strike="noStrike" dirty="0">
                        <a:solidFill>
                          <a:srgbClr val="FF0000"/>
                        </a:solidFill>
                        <a:effectLst/>
                        <a:latin typeface="Arial" panose="020B0604020202020204" pitchFamily="34" charset="0"/>
                      </a:endParaRPr>
                    </a:p>
                  </a:txBody>
                  <a:tcPr marL="2936" marR="2936" marT="2936" marB="0" anchor="ctr"/>
                </a:tc>
                <a:tc>
                  <a:txBody>
                    <a:bodyPr/>
                    <a:lstStyle/>
                    <a:p>
                      <a:pPr algn="ctr" fontAlgn="ctr"/>
                      <a:r>
                        <a:rPr lang="en-US" sz="1000" u="none" strike="noStrike">
                          <a:effectLst/>
                        </a:rPr>
                        <a:t>Seven Segment Digit 0[6]</a:t>
                      </a:r>
                      <a:endParaRPr lang="en-IN" sz="1000" b="1" i="0" u="none" strike="noStrike">
                        <a:solidFill>
                          <a:srgbClr val="000000"/>
                        </a:solidFill>
                        <a:effectLst/>
                        <a:latin typeface="Arial" panose="020B0604020202020204" pitchFamily="34" charset="0"/>
                      </a:endParaRPr>
                    </a:p>
                  </a:txBody>
                  <a:tcPr marL="2936" marR="2936" marT="2936" marB="0" anchor="ctr"/>
                </a:tc>
                <a:tc>
                  <a:txBody>
                    <a:bodyPr/>
                    <a:lstStyle/>
                    <a:p>
                      <a:pPr algn="ctr" fontAlgn="ctr"/>
                      <a:r>
                        <a:rPr lang="en-US" sz="1000" u="none" strike="noStrike" spc="-20" dirty="0">
                          <a:effectLst/>
                        </a:rPr>
                        <a:t>2.5V</a:t>
                      </a:r>
                      <a:endParaRPr lang="en-IN" sz="1000" b="1" i="0" u="none" strike="noStrike" dirty="0">
                        <a:solidFill>
                          <a:srgbClr val="000000"/>
                        </a:solidFill>
                        <a:effectLst/>
                        <a:latin typeface="Arial" panose="020B0604020202020204" pitchFamily="34" charset="0"/>
                      </a:endParaRPr>
                    </a:p>
                  </a:txBody>
                  <a:tcPr marL="2936" marR="2936" marT="2936" marB="0" anchor="ctr"/>
                </a:tc>
                <a:extLst>
                  <a:ext uri="{0D108BD9-81ED-4DB2-BD59-A6C34878D82A}">
                    <a16:rowId xmlns:a16="http://schemas.microsoft.com/office/drawing/2014/main" val="1427868635"/>
                  </a:ext>
                </a:extLst>
              </a:tr>
              <a:tr h="183565">
                <a:tc>
                  <a:txBody>
                    <a:bodyPr/>
                    <a:lstStyle/>
                    <a:p>
                      <a:pPr algn="ctr" fontAlgn="ctr"/>
                      <a:r>
                        <a:rPr lang="en-US" sz="1000" u="none" strike="noStrike" spc="-10">
                          <a:effectLst/>
                        </a:rPr>
                        <a:t>HEX1[0]</a:t>
                      </a:r>
                      <a:endParaRPr lang="en-IN" sz="1000" b="1" i="0" u="none" strike="noStrike">
                        <a:solidFill>
                          <a:srgbClr val="000000"/>
                        </a:solidFill>
                        <a:effectLst/>
                        <a:latin typeface="Arial" panose="020B0604020202020204" pitchFamily="34" charset="0"/>
                      </a:endParaRPr>
                    </a:p>
                  </a:txBody>
                  <a:tcPr marL="2936" marR="2936" marT="2936" marB="0" anchor="ctr"/>
                </a:tc>
                <a:tc>
                  <a:txBody>
                    <a:bodyPr/>
                    <a:lstStyle/>
                    <a:p>
                      <a:pPr algn="ctr" fontAlgn="ctr"/>
                      <a:r>
                        <a:rPr lang="en-US" sz="1000" b="1" u="none" strike="noStrike" spc="-10" dirty="0">
                          <a:solidFill>
                            <a:srgbClr val="FF0000"/>
                          </a:solidFill>
                          <a:effectLst/>
                        </a:rPr>
                        <a:t>PIN_G14</a:t>
                      </a:r>
                      <a:endParaRPr lang="en-IN" sz="1000" b="1" i="0" u="none" strike="noStrike" dirty="0">
                        <a:solidFill>
                          <a:srgbClr val="FF0000"/>
                        </a:solidFill>
                        <a:effectLst/>
                        <a:latin typeface="Arial" panose="020B0604020202020204" pitchFamily="34" charset="0"/>
                      </a:endParaRPr>
                    </a:p>
                  </a:txBody>
                  <a:tcPr marL="2936" marR="2936" marT="2936" marB="0" anchor="ctr"/>
                </a:tc>
                <a:tc>
                  <a:txBody>
                    <a:bodyPr/>
                    <a:lstStyle/>
                    <a:p>
                      <a:pPr algn="ctr" fontAlgn="ctr"/>
                      <a:r>
                        <a:rPr lang="en-US" sz="1000" u="none" strike="noStrike">
                          <a:effectLst/>
                        </a:rPr>
                        <a:t>Seven Segment Digit 1[0]</a:t>
                      </a:r>
                      <a:endParaRPr lang="en-IN" sz="1000" b="1" i="0" u="none" strike="noStrike">
                        <a:solidFill>
                          <a:srgbClr val="000000"/>
                        </a:solidFill>
                        <a:effectLst/>
                        <a:latin typeface="Arial" panose="020B0604020202020204" pitchFamily="34" charset="0"/>
                      </a:endParaRPr>
                    </a:p>
                  </a:txBody>
                  <a:tcPr marL="2936" marR="2936" marT="2936" marB="0" anchor="ctr"/>
                </a:tc>
                <a:tc>
                  <a:txBody>
                    <a:bodyPr/>
                    <a:lstStyle/>
                    <a:p>
                      <a:pPr algn="ctr" fontAlgn="ctr"/>
                      <a:r>
                        <a:rPr lang="en-US" sz="1000" u="none" strike="noStrike" spc="-20" dirty="0">
                          <a:effectLst/>
                        </a:rPr>
                        <a:t>2.5V</a:t>
                      </a:r>
                      <a:endParaRPr lang="en-IN" sz="1000" b="1" i="0" u="none" strike="noStrike" dirty="0">
                        <a:solidFill>
                          <a:srgbClr val="000000"/>
                        </a:solidFill>
                        <a:effectLst/>
                        <a:latin typeface="Arial" panose="020B0604020202020204" pitchFamily="34" charset="0"/>
                      </a:endParaRPr>
                    </a:p>
                  </a:txBody>
                  <a:tcPr marL="2936" marR="2936" marT="2936" marB="0" anchor="ctr"/>
                </a:tc>
                <a:extLst>
                  <a:ext uri="{0D108BD9-81ED-4DB2-BD59-A6C34878D82A}">
                    <a16:rowId xmlns:a16="http://schemas.microsoft.com/office/drawing/2014/main" val="980448245"/>
                  </a:ext>
                </a:extLst>
              </a:tr>
              <a:tr h="183565">
                <a:tc>
                  <a:txBody>
                    <a:bodyPr/>
                    <a:lstStyle/>
                    <a:p>
                      <a:pPr algn="ctr" fontAlgn="ctr"/>
                      <a:r>
                        <a:rPr lang="en-US" sz="1000" u="none" strike="noStrike" spc="-10">
                          <a:effectLst/>
                        </a:rPr>
                        <a:t>HEX1[1]</a:t>
                      </a:r>
                      <a:endParaRPr lang="en-IN" sz="1000" b="1" i="0" u="none" strike="noStrike">
                        <a:solidFill>
                          <a:srgbClr val="000000"/>
                        </a:solidFill>
                        <a:effectLst/>
                        <a:latin typeface="Arial" panose="020B0604020202020204" pitchFamily="34" charset="0"/>
                      </a:endParaRPr>
                    </a:p>
                  </a:txBody>
                  <a:tcPr marL="2936" marR="2936" marT="2936" marB="0" anchor="ctr"/>
                </a:tc>
                <a:tc>
                  <a:txBody>
                    <a:bodyPr/>
                    <a:lstStyle/>
                    <a:p>
                      <a:pPr algn="ctr" fontAlgn="ctr"/>
                      <a:r>
                        <a:rPr lang="en-US" sz="1000" b="1" u="none" strike="noStrike" spc="-10" dirty="0">
                          <a:solidFill>
                            <a:srgbClr val="FF0000"/>
                          </a:solidFill>
                          <a:effectLst/>
                        </a:rPr>
                        <a:t>PIN_B13</a:t>
                      </a:r>
                      <a:endParaRPr lang="en-IN" sz="1000" b="1" i="0" u="none" strike="noStrike" dirty="0">
                        <a:solidFill>
                          <a:srgbClr val="FF0000"/>
                        </a:solidFill>
                        <a:effectLst/>
                        <a:latin typeface="Arial" panose="020B0604020202020204" pitchFamily="34" charset="0"/>
                      </a:endParaRPr>
                    </a:p>
                  </a:txBody>
                  <a:tcPr marL="2936" marR="2936" marT="2936" marB="0" anchor="ctr"/>
                </a:tc>
                <a:tc>
                  <a:txBody>
                    <a:bodyPr/>
                    <a:lstStyle/>
                    <a:p>
                      <a:pPr algn="ctr" fontAlgn="ctr"/>
                      <a:r>
                        <a:rPr lang="en-US" sz="1000" u="none" strike="noStrike">
                          <a:effectLst/>
                        </a:rPr>
                        <a:t>Seven Segment Digit 1[1]</a:t>
                      </a:r>
                      <a:endParaRPr lang="en-IN" sz="1000" b="1" i="0" u="none" strike="noStrike">
                        <a:solidFill>
                          <a:srgbClr val="000000"/>
                        </a:solidFill>
                        <a:effectLst/>
                        <a:latin typeface="Arial" panose="020B0604020202020204" pitchFamily="34" charset="0"/>
                      </a:endParaRPr>
                    </a:p>
                  </a:txBody>
                  <a:tcPr marL="2936" marR="2936" marT="2936" marB="0" anchor="ctr"/>
                </a:tc>
                <a:tc>
                  <a:txBody>
                    <a:bodyPr/>
                    <a:lstStyle/>
                    <a:p>
                      <a:pPr algn="ctr" fontAlgn="ctr"/>
                      <a:r>
                        <a:rPr lang="en-US" sz="1000" u="none" strike="noStrike" spc="-20" dirty="0">
                          <a:effectLst/>
                        </a:rPr>
                        <a:t>2.5V</a:t>
                      </a:r>
                      <a:endParaRPr lang="en-IN" sz="1000" b="1" i="0" u="none" strike="noStrike" dirty="0">
                        <a:solidFill>
                          <a:srgbClr val="000000"/>
                        </a:solidFill>
                        <a:effectLst/>
                        <a:latin typeface="Arial" panose="020B0604020202020204" pitchFamily="34" charset="0"/>
                      </a:endParaRPr>
                    </a:p>
                  </a:txBody>
                  <a:tcPr marL="2936" marR="2936" marT="2936" marB="0" anchor="ctr"/>
                </a:tc>
                <a:extLst>
                  <a:ext uri="{0D108BD9-81ED-4DB2-BD59-A6C34878D82A}">
                    <a16:rowId xmlns:a16="http://schemas.microsoft.com/office/drawing/2014/main" val="1056310038"/>
                  </a:ext>
                </a:extLst>
              </a:tr>
              <a:tr h="183565">
                <a:tc>
                  <a:txBody>
                    <a:bodyPr/>
                    <a:lstStyle/>
                    <a:p>
                      <a:pPr algn="ctr" fontAlgn="ctr"/>
                      <a:r>
                        <a:rPr lang="en-US" sz="1000" u="none" strike="noStrike" spc="-10">
                          <a:effectLst/>
                        </a:rPr>
                        <a:t>HEX1[2]</a:t>
                      </a:r>
                      <a:endParaRPr lang="en-IN" sz="1000" b="1" i="0" u="none" strike="noStrike">
                        <a:solidFill>
                          <a:srgbClr val="000000"/>
                        </a:solidFill>
                        <a:effectLst/>
                        <a:latin typeface="Arial" panose="020B0604020202020204" pitchFamily="34" charset="0"/>
                      </a:endParaRPr>
                    </a:p>
                  </a:txBody>
                  <a:tcPr marL="2936" marR="2936" marT="2936" marB="0" anchor="ctr"/>
                </a:tc>
                <a:tc>
                  <a:txBody>
                    <a:bodyPr/>
                    <a:lstStyle/>
                    <a:p>
                      <a:pPr algn="ctr" fontAlgn="ctr"/>
                      <a:r>
                        <a:rPr lang="en-US" sz="1000" b="1" u="none" strike="noStrike" spc="-10" dirty="0">
                          <a:solidFill>
                            <a:srgbClr val="FF0000"/>
                          </a:solidFill>
                          <a:effectLst/>
                        </a:rPr>
                        <a:t>PIN_G13</a:t>
                      </a:r>
                      <a:endParaRPr lang="en-IN" sz="1000" b="1" i="0" u="none" strike="noStrike" dirty="0">
                        <a:solidFill>
                          <a:srgbClr val="FF0000"/>
                        </a:solidFill>
                        <a:effectLst/>
                        <a:latin typeface="Arial" panose="020B0604020202020204" pitchFamily="34" charset="0"/>
                      </a:endParaRPr>
                    </a:p>
                  </a:txBody>
                  <a:tcPr marL="2936" marR="2936" marT="2936" marB="0" anchor="ctr"/>
                </a:tc>
                <a:tc>
                  <a:txBody>
                    <a:bodyPr/>
                    <a:lstStyle/>
                    <a:p>
                      <a:pPr algn="ctr" fontAlgn="ctr"/>
                      <a:r>
                        <a:rPr lang="en-US" sz="1000" u="none" strike="noStrike">
                          <a:effectLst/>
                        </a:rPr>
                        <a:t>Seven Segment Digit 1[2]</a:t>
                      </a:r>
                      <a:endParaRPr lang="en-IN" sz="1000" b="1" i="0" u="none" strike="noStrike">
                        <a:solidFill>
                          <a:srgbClr val="000000"/>
                        </a:solidFill>
                        <a:effectLst/>
                        <a:latin typeface="Arial" panose="020B0604020202020204" pitchFamily="34" charset="0"/>
                      </a:endParaRPr>
                    </a:p>
                  </a:txBody>
                  <a:tcPr marL="2936" marR="2936" marT="2936" marB="0" anchor="ctr"/>
                </a:tc>
                <a:tc>
                  <a:txBody>
                    <a:bodyPr/>
                    <a:lstStyle/>
                    <a:p>
                      <a:pPr algn="ctr" fontAlgn="ctr"/>
                      <a:r>
                        <a:rPr lang="en-US" sz="1000" u="none" strike="noStrike" spc="-20" dirty="0">
                          <a:effectLst/>
                        </a:rPr>
                        <a:t>2.5V</a:t>
                      </a:r>
                      <a:endParaRPr lang="en-IN" sz="1000" b="1" i="0" u="none" strike="noStrike" dirty="0">
                        <a:solidFill>
                          <a:srgbClr val="000000"/>
                        </a:solidFill>
                        <a:effectLst/>
                        <a:latin typeface="Arial" panose="020B0604020202020204" pitchFamily="34" charset="0"/>
                      </a:endParaRPr>
                    </a:p>
                  </a:txBody>
                  <a:tcPr marL="2936" marR="2936" marT="2936" marB="0" anchor="ctr"/>
                </a:tc>
                <a:extLst>
                  <a:ext uri="{0D108BD9-81ED-4DB2-BD59-A6C34878D82A}">
                    <a16:rowId xmlns:a16="http://schemas.microsoft.com/office/drawing/2014/main" val="1626596157"/>
                  </a:ext>
                </a:extLst>
              </a:tr>
              <a:tr h="183565">
                <a:tc>
                  <a:txBody>
                    <a:bodyPr/>
                    <a:lstStyle/>
                    <a:p>
                      <a:pPr algn="ctr" fontAlgn="ctr"/>
                      <a:r>
                        <a:rPr lang="en-US" sz="1000" u="none" strike="noStrike" spc="-10">
                          <a:effectLst/>
                        </a:rPr>
                        <a:t>HEX1[3]</a:t>
                      </a:r>
                      <a:endParaRPr lang="en-IN" sz="1000" b="1" i="0" u="none" strike="noStrike">
                        <a:solidFill>
                          <a:srgbClr val="000000"/>
                        </a:solidFill>
                        <a:effectLst/>
                        <a:latin typeface="Arial" panose="020B0604020202020204" pitchFamily="34" charset="0"/>
                      </a:endParaRPr>
                    </a:p>
                  </a:txBody>
                  <a:tcPr marL="2936" marR="2936" marT="2936" marB="0" anchor="ctr"/>
                </a:tc>
                <a:tc>
                  <a:txBody>
                    <a:bodyPr/>
                    <a:lstStyle/>
                    <a:p>
                      <a:pPr algn="ctr" fontAlgn="ctr"/>
                      <a:r>
                        <a:rPr lang="en-US" sz="1000" b="1" u="none" strike="noStrike" spc="-10" dirty="0">
                          <a:solidFill>
                            <a:srgbClr val="FF0000"/>
                          </a:solidFill>
                          <a:effectLst/>
                        </a:rPr>
                        <a:t>PIN_F12</a:t>
                      </a:r>
                      <a:endParaRPr lang="en-IN" sz="1000" b="1" i="0" u="none" strike="noStrike" dirty="0">
                        <a:solidFill>
                          <a:srgbClr val="FF0000"/>
                        </a:solidFill>
                        <a:effectLst/>
                        <a:latin typeface="Arial" panose="020B0604020202020204" pitchFamily="34" charset="0"/>
                      </a:endParaRPr>
                    </a:p>
                  </a:txBody>
                  <a:tcPr marL="2936" marR="2936" marT="2936" marB="0" anchor="ctr"/>
                </a:tc>
                <a:tc>
                  <a:txBody>
                    <a:bodyPr/>
                    <a:lstStyle/>
                    <a:p>
                      <a:pPr algn="ctr" fontAlgn="ctr"/>
                      <a:r>
                        <a:rPr lang="en-US" sz="1000" u="none" strike="noStrike">
                          <a:effectLst/>
                        </a:rPr>
                        <a:t>Seven Segment Digit 1[3]</a:t>
                      </a:r>
                      <a:endParaRPr lang="en-IN" sz="1000" b="1" i="0" u="none" strike="noStrike">
                        <a:solidFill>
                          <a:srgbClr val="000000"/>
                        </a:solidFill>
                        <a:effectLst/>
                        <a:latin typeface="Arial" panose="020B0604020202020204" pitchFamily="34" charset="0"/>
                      </a:endParaRPr>
                    </a:p>
                  </a:txBody>
                  <a:tcPr marL="2936" marR="2936" marT="2936" marB="0" anchor="ctr"/>
                </a:tc>
                <a:tc>
                  <a:txBody>
                    <a:bodyPr/>
                    <a:lstStyle/>
                    <a:p>
                      <a:pPr algn="ctr" fontAlgn="ctr"/>
                      <a:r>
                        <a:rPr lang="en-US" sz="1000" u="none" strike="noStrike" spc="-20">
                          <a:effectLst/>
                        </a:rPr>
                        <a:t>2.5V</a:t>
                      </a:r>
                      <a:endParaRPr lang="en-IN" sz="1000" b="1" i="0" u="none" strike="noStrike">
                        <a:solidFill>
                          <a:srgbClr val="000000"/>
                        </a:solidFill>
                        <a:effectLst/>
                        <a:latin typeface="Arial" panose="020B0604020202020204" pitchFamily="34" charset="0"/>
                      </a:endParaRPr>
                    </a:p>
                  </a:txBody>
                  <a:tcPr marL="2936" marR="2936" marT="2936" marB="0" anchor="ctr"/>
                </a:tc>
                <a:extLst>
                  <a:ext uri="{0D108BD9-81ED-4DB2-BD59-A6C34878D82A}">
                    <a16:rowId xmlns:a16="http://schemas.microsoft.com/office/drawing/2014/main" val="815687148"/>
                  </a:ext>
                </a:extLst>
              </a:tr>
              <a:tr h="183565">
                <a:tc>
                  <a:txBody>
                    <a:bodyPr/>
                    <a:lstStyle/>
                    <a:p>
                      <a:pPr algn="ctr" fontAlgn="ctr"/>
                      <a:r>
                        <a:rPr lang="en-US" sz="1000" u="none" strike="noStrike" spc="-10">
                          <a:effectLst/>
                        </a:rPr>
                        <a:t>HEX1[4]</a:t>
                      </a:r>
                      <a:endParaRPr lang="en-IN" sz="1000" b="1" i="0" u="none" strike="noStrike">
                        <a:solidFill>
                          <a:srgbClr val="000000"/>
                        </a:solidFill>
                        <a:effectLst/>
                        <a:latin typeface="Arial" panose="020B0604020202020204" pitchFamily="34" charset="0"/>
                      </a:endParaRPr>
                    </a:p>
                  </a:txBody>
                  <a:tcPr marL="2936" marR="2936" marT="2936" marB="0" anchor="ctr"/>
                </a:tc>
                <a:tc>
                  <a:txBody>
                    <a:bodyPr/>
                    <a:lstStyle/>
                    <a:p>
                      <a:pPr algn="ctr" fontAlgn="ctr"/>
                      <a:r>
                        <a:rPr lang="en-US" sz="1000" b="1" u="none" strike="noStrike" spc="-10" dirty="0">
                          <a:solidFill>
                            <a:srgbClr val="FF0000"/>
                          </a:solidFill>
                          <a:effectLst/>
                        </a:rPr>
                        <a:t>PIN_G12</a:t>
                      </a:r>
                      <a:endParaRPr lang="en-IN" sz="1000" b="1" i="0" u="none" strike="noStrike" dirty="0">
                        <a:solidFill>
                          <a:srgbClr val="FF0000"/>
                        </a:solidFill>
                        <a:effectLst/>
                        <a:latin typeface="Arial" panose="020B0604020202020204" pitchFamily="34" charset="0"/>
                      </a:endParaRPr>
                    </a:p>
                  </a:txBody>
                  <a:tcPr marL="2936" marR="2936" marT="2936" marB="0" anchor="ctr"/>
                </a:tc>
                <a:tc>
                  <a:txBody>
                    <a:bodyPr/>
                    <a:lstStyle/>
                    <a:p>
                      <a:pPr algn="ctr" fontAlgn="ctr"/>
                      <a:r>
                        <a:rPr lang="en-US" sz="1000" u="none" strike="noStrike">
                          <a:effectLst/>
                        </a:rPr>
                        <a:t>Seven Segment Digit 1[4]</a:t>
                      </a:r>
                      <a:endParaRPr lang="en-IN" sz="1000" b="1" i="0" u="none" strike="noStrike">
                        <a:solidFill>
                          <a:srgbClr val="000000"/>
                        </a:solidFill>
                        <a:effectLst/>
                        <a:latin typeface="Arial" panose="020B0604020202020204" pitchFamily="34" charset="0"/>
                      </a:endParaRPr>
                    </a:p>
                  </a:txBody>
                  <a:tcPr marL="2936" marR="2936" marT="2936" marB="0" anchor="ctr"/>
                </a:tc>
                <a:tc>
                  <a:txBody>
                    <a:bodyPr/>
                    <a:lstStyle/>
                    <a:p>
                      <a:pPr algn="ctr" fontAlgn="ctr"/>
                      <a:r>
                        <a:rPr lang="en-US" sz="1000" u="none" strike="noStrike" spc="-20" dirty="0">
                          <a:effectLst/>
                        </a:rPr>
                        <a:t>2.5V</a:t>
                      </a:r>
                      <a:endParaRPr lang="en-IN" sz="1000" b="1" i="0" u="none" strike="noStrike" dirty="0">
                        <a:solidFill>
                          <a:srgbClr val="000000"/>
                        </a:solidFill>
                        <a:effectLst/>
                        <a:latin typeface="Arial" panose="020B0604020202020204" pitchFamily="34" charset="0"/>
                      </a:endParaRPr>
                    </a:p>
                  </a:txBody>
                  <a:tcPr marL="2936" marR="2936" marT="2936" marB="0" anchor="ctr"/>
                </a:tc>
                <a:extLst>
                  <a:ext uri="{0D108BD9-81ED-4DB2-BD59-A6C34878D82A}">
                    <a16:rowId xmlns:a16="http://schemas.microsoft.com/office/drawing/2014/main" val="1361633976"/>
                  </a:ext>
                </a:extLst>
              </a:tr>
              <a:tr h="183565">
                <a:tc>
                  <a:txBody>
                    <a:bodyPr/>
                    <a:lstStyle/>
                    <a:p>
                      <a:pPr algn="ctr" fontAlgn="ctr"/>
                      <a:r>
                        <a:rPr lang="en-US" sz="1000" u="none" strike="noStrike" spc="-10">
                          <a:effectLst/>
                        </a:rPr>
                        <a:t>HEX1[5]</a:t>
                      </a:r>
                      <a:endParaRPr lang="en-IN" sz="1000" b="1" i="0" u="none" strike="noStrike">
                        <a:solidFill>
                          <a:srgbClr val="000000"/>
                        </a:solidFill>
                        <a:effectLst/>
                        <a:latin typeface="Arial" panose="020B0604020202020204" pitchFamily="34" charset="0"/>
                      </a:endParaRPr>
                    </a:p>
                  </a:txBody>
                  <a:tcPr marL="2936" marR="2936" marT="2936" marB="0" anchor="ctr"/>
                </a:tc>
                <a:tc>
                  <a:txBody>
                    <a:bodyPr/>
                    <a:lstStyle/>
                    <a:p>
                      <a:pPr algn="ctr" fontAlgn="ctr"/>
                      <a:r>
                        <a:rPr lang="en-US" sz="1000" b="1" u="none" strike="noStrike" spc="-10" dirty="0">
                          <a:solidFill>
                            <a:srgbClr val="FF0000"/>
                          </a:solidFill>
                          <a:effectLst/>
                        </a:rPr>
                        <a:t>PIN_J9</a:t>
                      </a:r>
                      <a:endParaRPr lang="en-IN" sz="1000" b="1" i="0" u="none" strike="noStrike" dirty="0">
                        <a:solidFill>
                          <a:srgbClr val="FF0000"/>
                        </a:solidFill>
                        <a:effectLst/>
                        <a:latin typeface="Arial" panose="020B0604020202020204" pitchFamily="34" charset="0"/>
                      </a:endParaRPr>
                    </a:p>
                  </a:txBody>
                  <a:tcPr marL="2936" marR="2936" marT="2936" marB="0" anchor="ctr"/>
                </a:tc>
                <a:tc>
                  <a:txBody>
                    <a:bodyPr/>
                    <a:lstStyle/>
                    <a:p>
                      <a:pPr algn="ctr" fontAlgn="ctr"/>
                      <a:r>
                        <a:rPr lang="en-US" sz="1000" u="none" strike="noStrike">
                          <a:effectLst/>
                        </a:rPr>
                        <a:t>Seven Segment Digit 1[5]</a:t>
                      </a:r>
                      <a:endParaRPr lang="en-IN" sz="1000" b="1" i="0" u="none" strike="noStrike">
                        <a:solidFill>
                          <a:srgbClr val="000000"/>
                        </a:solidFill>
                        <a:effectLst/>
                        <a:latin typeface="Arial" panose="020B0604020202020204" pitchFamily="34" charset="0"/>
                      </a:endParaRPr>
                    </a:p>
                  </a:txBody>
                  <a:tcPr marL="2936" marR="2936" marT="2936" marB="0" anchor="ctr"/>
                </a:tc>
                <a:tc>
                  <a:txBody>
                    <a:bodyPr/>
                    <a:lstStyle/>
                    <a:p>
                      <a:pPr algn="ctr" fontAlgn="ctr"/>
                      <a:r>
                        <a:rPr lang="en-US" sz="1000" u="none" strike="noStrike" spc="-20" dirty="0">
                          <a:effectLst/>
                        </a:rPr>
                        <a:t>2.5V</a:t>
                      </a:r>
                      <a:endParaRPr lang="en-IN" sz="1000" b="1" i="0" u="none" strike="noStrike" dirty="0">
                        <a:solidFill>
                          <a:srgbClr val="000000"/>
                        </a:solidFill>
                        <a:effectLst/>
                        <a:latin typeface="Arial" panose="020B0604020202020204" pitchFamily="34" charset="0"/>
                      </a:endParaRPr>
                    </a:p>
                  </a:txBody>
                  <a:tcPr marL="2936" marR="2936" marT="2936" marB="0" anchor="ctr"/>
                </a:tc>
                <a:extLst>
                  <a:ext uri="{0D108BD9-81ED-4DB2-BD59-A6C34878D82A}">
                    <a16:rowId xmlns:a16="http://schemas.microsoft.com/office/drawing/2014/main" val="2700630958"/>
                  </a:ext>
                </a:extLst>
              </a:tr>
              <a:tr h="183565">
                <a:tc>
                  <a:txBody>
                    <a:bodyPr/>
                    <a:lstStyle/>
                    <a:p>
                      <a:pPr algn="ctr" fontAlgn="ctr"/>
                      <a:r>
                        <a:rPr lang="en-US" sz="1000" u="none" strike="noStrike" spc="-10">
                          <a:effectLst/>
                        </a:rPr>
                        <a:t>HEX1[6]</a:t>
                      </a:r>
                      <a:endParaRPr lang="en-IN" sz="1000" b="1" i="0" u="none" strike="noStrike">
                        <a:solidFill>
                          <a:srgbClr val="000000"/>
                        </a:solidFill>
                        <a:effectLst/>
                        <a:latin typeface="Arial" panose="020B0604020202020204" pitchFamily="34" charset="0"/>
                      </a:endParaRPr>
                    </a:p>
                  </a:txBody>
                  <a:tcPr marL="2936" marR="2936" marT="2936" marB="0" anchor="ctr"/>
                </a:tc>
                <a:tc>
                  <a:txBody>
                    <a:bodyPr/>
                    <a:lstStyle/>
                    <a:p>
                      <a:pPr algn="ctr" fontAlgn="ctr"/>
                      <a:r>
                        <a:rPr lang="en-US" sz="1000" b="1" u="none" strike="noStrike" spc="-10" dirty="0">
                          <a:solidFill>
                            <a:srgbClr val="FF0000"/>
                          </a:solidFill>
                          <a:effectLst/>
                        </a:rPr>
                        <a:t>PIN_G10</a:t>
                      </a:r>
                      <a:endParaRPr lang="en-IN" sz="1000" b="1" i="0" u="none" strike="noStrike" dirty="0">
                        <a:solidFill>
                          <a:srgbClr val="FF0000"/>
                        </a:solidFill>
                        <a:effectLst/>
                        <a:latin typeface="Arial" panose="020B0604020202020204" pitchFamily="34" charset="0"/>
                      </a:endParaRPr>
                    </a:p>
                  </a:txBody>
                  <a:tcPr marL="2936" marR="2936" marT="2936" marB="0" anchor="ctr"/>
                </a:tc>
                <a:tc>
                  <a:txBody>
                    <a:bodyPr/>
                    <a:lstStyle/>
                    <a:p>
                      <a:pPr algn="ctr" fontAlgn="ctr"/>
                      <a:r>
                        <a:rPr lang="en-US" sz="1000" u="none" strike="noStrike">
                          <a:effectLst/>
                        </a:rPr>
                        <a:t>Seven Segment Digit 1[6]</a:t>
                      </a:r>
                      <a:endParaRPr lang="en-IN" sz="1000" b="1" i="0" u="none" strike="noStrike">
                        <a:solidFill>
                          <a:srgbClr val="000000"/>
                        </a:solidFill>
                        <a:effectLst/>
                        <a:latin typeface="Arial" panose="020B0604020202020204" pitchFamily="34" charset="0"/>
                      </a:endParaRPr>
                    </a:p>
                  </a:txBody>
                  <a:tcPr marL="2936" marR="2936" marT="2936" marB="0" anchor="ctr"/>
                </a:tc>
                <a:tc>
                  <a:txBody>
                    <a:bodyPr/>
                    <a:lstStyle/>
                    <a:p>
                      <a:pPr algn="ctr" fontAlgn="ctr"/>
                      <a:r>
                        <a:rPr lang="en-US" sz="1000" u="none" strike="noStrike" spc="-20">
                          <a:effectLst/>
                        </a:rPr>
                        <a:t>2.5V</a:t>
                      </a:r>
                      <a:endParaRPr lang="en-IN" sz="1000" b="1" i="0" u="none" strike="noStrike">
                        <a:solidFill>
                          <a:srgbClr val="000000"/>
                        </a:solidFill>
                        <a:effectLst/>
                        <a:latin typeface="Arial" panose="020B0604020202020204" pitchFamily="34" charset="0"/>
                      </a:endParaRPr>
                    </a:p>
                  </a:txBody>
                  <a:tcPr marL="2936" marR="2936" marT="2936" marB="0" anchor="ctr"/>
                </a:tc>
                <a:extLst>
                  <a:ext uri="{0D108BD9-81ED-4DB2-BD59-A6C34878D82A}">
                    <a16:rowId xmlns:a16="http://schemas.microsoft.com/office/drawing/2014/main" val="1161246671"/>
                  </a:ext>
                </a:extLst>
              </a:tr>
              <a:tr h="183565">
                <a:tc>
                  <a:txBody>
                    <a:bodyPr/>
                    <a:lstStyle/>
                    <a:p>
                      <a:pPr algn="ctr" fontAlgn="ctr"/>
                      <a:r>
                        <a:rPr lang="en-US" sz="1000" u="none" strike="noStrike" spc="-10">
                          <a:effectLst/>
                        </a:rPr>
                        <a:t>HEX2[0]</a:t>
                      </a:r>
                      <a:endParaRPr lang="en-IN" sz="1000" b="1" i="0" u="none" strike="noStrike">
                        <a:solidFill>
                          <a:srgbClr val="000000"/>
                        </a:solidFill>
                        <a:effectLst/>
                        <a:latin typeface="Arial" panose="020B0604020202020204" pitchFamily="34" charset="0"/>
                      </a:endParaRPr>
                    </a:p>
                  </a:txBody>
                  <a:tcPr marL="2936" marR="2936" marT="2936" marB="0" anchor="ctr"/>
                </a:tc>
                <a:tc>
                  <a:txBody>
                    <a:bodyPr/>
                    <a:lstStyle/>
                    <a:p>
                      <a:pPr algn="ctr" fontAlgn="ctr"/>
                      <a:r>
                        <a:rPr lang="en-US" sz="1000" b="1" u="none" strike="noStrike" spc="-10" dirty="0">
                          <a:solidFill>
                            <a:srgbClr val="FF0000"/>
                          </a:solidFill>
                          <a:effectLst/>
                        </a:rPr>
                        <a:t>PIN_G8</a:t>
                      </a:r>
                      <a:endParaRPr lang="en-IN" sz="1000" b="1" i="0" u="none" strike="noStrike" dirty="0">
                        <a:solidFill>
                          <a:srgbClr val="FF0000"/>
                        </a:solidFill>
                        <a:effectLst/>
                        <a:latin typeface="Arial" panose="020B0604020202020204" pitchFamily="34" charset="0"/>
                      </a:endParaRPr>
                    </a:p>
                  </a:txBody>
                  <a:tcPr marL="2936" marR="2936" marT="2936" marB="0" anchor="ctr"/>
                </a:tc>
                <a:tc>
                  <a:txBody>
                    <a:bodyPr/>
                    <a:lstStyle/>
                    <a:p>
                      <a:pPr algn="ctr" fontAlgn="ctr"/>
                      <a:r>
                        <a:rPr lang="en-US" sz="1000" u="none" strike="noStrike">
                          <a:effectLst/>
                        </a:rPr>
                        <a:t>Seven Segment Digit 2[0]</a:t>
                      </a:r>
                      <a:endParaRPr lang="en-IN" sz="1000" b="1" i="0" u="none" strike="noStrike">
                        <a:solidFill>
                          <a:srgbClr val="000000"/>
                        </a:solidFill>
                        <a:effectLst/>
                        <a:latin typeface="Arial" panose="020B0604020202020204" pitchFamily="34" charset="0"/>
                      </a:endParaRPr>
                    </a:p>
                  </a:txBody>
                  <a:tcPr marL="2936" marR="2936" marT="2936" marB="0" anchor="ctr"/>
                </a:tc>
                <a:tc>
                  <a:txBody>
                    <a:bodyPr/>
                    <a:lstStyle/>
                    <a:p>
                      <a:pPr algn="ctr" fontAlgn="ctr"/>
                      <a:r>
                        <a:rPr lang="en-US" sz="1000" u="none" strike="noStrike" spc="-20">
                          <a:effectLst/>
                        </a:rPr>
                        <a:t>2.5V</a:t>
                      </a:r>
                      <a:endParaRPr lang="en-IN" sz="1000" b="1" i="0" u="none" strike="noStrike">
                        <a:solidFill>
                          <a:srgbClr val="000000"/>
                        </a:solidFill>
                        <a:effectLst/>
                        <a:latin typeface="Arial" panose="020B0604020202020204" pitchFamily="34" charset="0"/>
                      </a:endParaRPr>
                    </a:p>
                  </a:txBody>
                  <a:tcPr marL="2936" marR="2936" marT="2936" marB="0" anchor="ctr"/>
                </a:tc>
                <a:extLst>
                  <a:ext uri="{0D108BD9-81ED-4DB2-BD59-A6C34878D82A}">
                    <a16:rowId xmlns:a16="http://schemas.microsoft.com/office/drawing/2014/main" val="3775711146"/>
                  </a:ext>
                </a:extLst>
              </a:tr>
              <a:tr h="183565">
                <a:tc>
                  <a:txBody>
                    <a:bodyPr/>
                    <a:lstStyle/>
                    <a:p>
                      <a:pPr algn="ctr" fontAlgn="ctr"/>
                      <a:r>
                        <a:rPr lang="en-US" sz="1000" u="none" strike="noStrike" spc="-10">
                          <a:effectLst/>
                        </a:rPr>
                        <a:t>HEX2[1]</a:t>
                      </a:r>
                      <a:endParaRPr lang="en-IN" sz="1000" b="1" i="0" u="none" strike="noStrike">
                        <a:solidFill>
                          <a:srgbClr val="000000"/>
                        </a:solidFill>
                        <a:effectLst/>
                        <a:latin typeface="Arial" panose="020B0604020202020204" pitchFamily="34" charset="0"/>
                      </a:endParaRPr>
                    </a:p>
                  </a:txBody>
                  <a:tcPr marL="2936" marR="2936" marT="2936" marB="0" anchor="ctr"/>
                </a:tc>
                <a:tc>
                  <a:txBody>
                    <a:bodyPr/>
                    <a:lstStyle/>
                    <a:p>
                      <a:pPr algn="ctr" fontAlgn="ctr"/>
                      <a:r>
                        <a:rPr lang="en-US" sz="1000" b="1" u="none" strike="noStrike" spc="-10" dirty="0">
                          <a:solidFill>
                            <a:srgbClr val="FF0000"/>
                          </a:solidFill>
                          <a:effectLst/>
                        </a:rPr>
                        <a:t>PIN_G7</a:t>
                      </a:r>
                      <a:endParaRPr lang="en-IN" sz="1000" b="1" i="0" u="none" strike="noStrike" dirty="0">
                        <a:solidFill>
                          <a:srgbClr val="FF0000"/>
                        </a:solidFill>
                        <a:effectLst/>
                        <a:latin typeface="Arial" panose="020B0604020202020204" pitchFamily="34" charset="0"/>
                      </a:endParaRPr>
                    </a:p>
                  </a:txBody>
                  <a:tcPr marL="2936" marR="2936" marT="2936" marB="0" anchor="ctr"/>
                </a:tc>
                <a:tc>
                  <a:txBody>
                    <a:bodyPr/>
                    <a:lstStyle/>
                    <a:p>
                      <a:pPr algn="ctr" fontAlgn="ctr"/>
                      <a:r>
                        <a:rPr lang="en-US" sz="1000" u="none" strike="noStrike">
                          <a:effectLst/>
                        </a:rPr>
                        <a:t>Seven Segment Digit 2[1]</a:t>
                      </a:r>
                      <a:endParaRPr lang="en-IN" sz="1000" b="1" i="0" u="none" strike="noStrike">
                        <a:solidFill>
                          <a:srgbClr val="000000"/>
                        </a:solidFill>
                        <a:effectLst/>
                        <a:latin typeface="Arial" panose="020B0604020202020204" pitchFamily="34" charset="0"/>
                      </a:endParaRPr>
                    </a:p>
                  </a:txBody>
                  <a:tcPr marL="2936" marR="2936" marT="2936" marB="0" anchor="ctr"/>
                </a:tc>
                <a:tc>
                  <a:txBody>
                    <a:bodyPr/>
                    <a:lstStyle/>
                    <a:p>
                      <a:pPr algn="ctr" fontAlgn="ctr"/>
                      <a:r>
                        <a:rPr lang="en-US" sz="1000" u="none" strike="noStrike" spc="-20" dirty="0">
                          <a:effectLst/>
                        </a:rPr>
                        <a:t>2.5V</a:t>
                      </a:r>
                      <a:endParaRPr lang="en-IN" sz="1000" b="1" i="0" u="none" strike="noStrike" dirty="0">
                        <a:solidFill>
                          <a:srgbClr val="000000"/>
                        </a:solidFill>
                        <a:effectLst/>
                        <a:latin typeface="Arial" panose="020B0604020202020204" pitchFamily="34" charset="0"/>
                      </a:endParaRPr>
                    </a:p>
                  </a:txBody>
                  <a:tcPr marL="2936" marR="2936" marT="2936" marB="0" anchor="ctr"/>
                </a:tc>
                <a:extLst>
                  <a:ext uri="{0D108BD9-81ED-4DB2-BD59-A6C34878D82A}">
                    <a16:rowId xmlns:a16="http://schemas.microsoft.com/office/drawing/2014/main" val="69102255"/>
                  </a:ext>
                </a:extLst>
              </a:tr>
              <a:tr h="183565">
                <a:tc>
                  <a:txBody>
                    <a:bodyPr/>
                    <a:lstStyle/>
                    <a:p>
                      <a:pPr algn="ctr" fontAlgn="ctr"/>
                      <a:r>
                        <a:rPr lang="en-US" sz="1000" u="none" strike="noStrike" spc="-10">
                          <a:effectLst/>
                        </a:rPr>
                        <a:t>HEX2[2]</a:t>
                      </a:r>
                      <a:endParaRPr lang="en-IN" sz="1000" b="1" i="0" u="none" strike="noStrike">
                        <a:solidFill>
                          <a:srgbClr val="000000"/>
                        </a:solidFill>
                        <a:effectLst/>
                        <a:latin typeface="Arial" panose="020B0604020202020204" pitchFamily="34" charset="0"/>
                      </a:endParaRPr>
                    </a:p>
                  </a:txBody>
                  <a:tcPr marL="2936" marR="2936" marT="2936" marB="0" anchor="ctr"/>
                </a:tc>
                <a:tc>
                  <a:txBody>
                    <a:bodyPr/>
                    <a:lstStyle/>
                    <a:p>
                      <a:pPr algn="ctr" fontAlgn="ctr"/>
                      <a:r>
                        <a:rPr lang="en-US" sz="1000" b="1" u="none" strike="noStrike" spc="-10" dirty="0">
                          <a:solidFill>
                            <a:srgbClr val="FF0000"/>
                          </a:solidFill>
                          <a:effectLst/>
                        </a:rPr>
                        <a:t>PIN_F7</a:t>
                      </a:r>
                      <a:endParaRPr lang="en-IN" sz="1000" b="1" i="0" u="none" strike="noStrike" dirty="0">
                        <a:solidFill>
                          <a:srgbClr val="FF0000"/>
                        </a:solidFill>
                        <a:effectLst/>
                        <a:latin typeface="Arial" panose="020B0604020202020204" pitchFamily="34" charset="0"/>
                      </a:endParaRPr>
                    </a:p>
                  </a:txBody>
                  <a:tcPr marL="2936" marR="2936" marT="2936" marB="0" anchor="ctr"/>
                </a:tc>
                <a:tc>
                  <a:txBody>
                    <a:bodyPr/>
                    <a:lstStyle/>
                    <a:p>
                      <a:pPr algn="ctr" fontAlgn="ctr"/>
                      <a:r>
                        <a:rPr lang="en-US" sz="1000" u="none" strike="noStrike">
                          <a:effectLst/>
                        </a:rPr>
                        <a:t>Seven Segment Digit 2[2]</a:t>
                      </a:r>
                      <a:endParaRPr lang="en-IN" sz="1000" b="1" i="0" u="none" strike="noStrike">
                        <a:solidFill>
                          <a:srgbClr val="000000"/>
                        </a:solidFill>
                        <a:effectLst/>
                        <a:latin typeface="Arial" panose="020B0604020202020204" pitchFamily="34" charset="0"/>
                      </a:endParaRPr>
                    </a:p>
                  </a:txBody>
                  <a:tcPr marL="2936" marR="2936" marT="2936" marB="0" anchor="ctr"/>
                </a:tc>
                <a:tc>
                  <a:txBody>
                    <a:bodyPr/>
                    <a:lstStyle/>
                    <a:p>
                      <a:pPr algn="ctr" fontAlgn="ctr"/>
                      <a:r>
                        <a:rPr lang="en-US" sz="1000" u="none" strike="noStrike" spc="-20">
                          <a:effectLst/>
                        </a:rPr>
                        <a:t>2.5V</a:t>
                      </a:r>
                      <a:endParaRPr lang="en-IN" sz="1000" b="1" i="0" u="none" strike="noStrike">
                        <a:solidFill>
                          <a:srgbClr val="000000"/>
                        </a:solidFill>
                        <a:effectLst/>
                        <a:latin typeface="Arial" panose="020B0604020202020204" pitchFamily="34" charset="0"/>
                      </a:endParaRPr>
                    </a:p>
                  </a:txBody>
                  <a:tcPr marL="2936" marR="2936" marT="2936" marB="0" anchor="ctr"/>
                </a:tc>
                <a:extLst>
                  <a:ext uri="{0D108BD9-81ED-4DB2-BD59-A6C34878D82A}">
                    <a16:rowId xmlns:a16="http://schemas.microsoft.com/office/drawing/2014/main" val="3646871983"/>
                  </a:ext>
                </a:extLst>
              </a:tr>
              <a:tr h="183565">
                <a:tc>
                  <a:txBody>
                    <a:bodyPr/>
                    <a:lstStyle/>
                    <a:p>
                      <a:pPr algn="ctr" fontAlgn="ctr"/>
                      <a:r>
                        <a:rPr lang="en-US" sz="1000" u="none" strike="noStrike" spc="-10">
                          <a:effectLst/>
                        </a:rPr>
                        <a:t>HEX2[3]</a:t>
                      </a:r>
                      <a:endParaRPr lang="en-IN" sz="1000" b="1" i="0" u="none" strike="noStrike">
                        <a:solidFill>
                          <a:srgbClr val="000000"/>
                        </a:solidFill>
                        <a:effectLst/>
                        <a:latin typeface="Arial" panose="020B0604020202020204" pitchFamily="34" charset="0"/>
                      </a:endParaRPr>
                    </a:p>
                  </a:txBody>
                  <a:tcPr marL="2936" marR="2936" marT="2936" marB="0" anchor="ctr"/>
                </a:tc>
                <a:tc>
                  <a:txBody>
                    <a:bodyPr/>
                    <a:lstStyle/>
                    <a:p>
                      <a:pPr algn="ctr" fontAlgn="ctr"/>
                      <a:r>
                        <a:rPr lang="en-US" sz="1000" b="1" u="none" strike="noStrike" spc="-10" dirty="0">
                          <a:solidFill>
                            <a:srgbClr val="FF0000"/>
                          </a:solidFill>
                          <a:effectLst/>
                        </a:rPr>
                        <a:t>PIN_AG30</a:t>
                      </a:r>
                      <a:endParaRPr lang="en-IN" sz="1000" b="1" i="0" u="none" strike="noStrike" dirty="0">
                        <a:solidFill>
                          <a:srgbClr val="FF0000"/>
                        </a:solidFill>
                        <a:effectLst/>
                        <a:latin typeface="Arial" panose="020B0604020202020204" pitchFamily="34" charset="0"/>
                      </a:endParaRPr>
                    </a:p>
                  </a:txBody>
                  <a:tcPr marL="2936" marR="2936" marT="2936" marB="0" anchor="ctr"/>
                </a:tc>
                <a:tc>
                  <a:txBody>
                    <a:bodyPr/>
                    <a:lstStyle/>
                    <a:p>
                      <a:pPr algn="ctr" fontAlgn="ctr"/>
                      <a:r>
                        <a:rPr lang="en-US" sz="1000" u="none" strike="noStrike">
                          <a:effectLst/>
                        </a:rPr>
                        <a:t>Seven Segment Digit 2[3]</a:t>
                      </a:r>
                      <a:endParaRPr lang="en-IN" sz="1000" b="1" i="0" u="none" strike="noStrike">
                        <a:solidFill>
                          <a:srgbClr val="000000"/>
                        </a:solidFill>
                        <a:effectLst/>
                        <a:latin typeface="Arial" panose="020B0604020202020204" pitchFamily="34" charset="0"/>
                      </a:endParaRPr>
                    </a:p>
                  </a:txBody>
                  <a:tcPr marL="2936" marR="2936" marT="2936" marB="0" anchor="ctr"/>
                </a:tc>
                <a:tc>
                  <a:txBody>
                    <a:bodyPr/>
                    <a:lstStyle/>
                    <a:p>
                      <a:pPr algn="ctr" fontAlgn="ctr"/>
                      <a:r>
                        <a:rPr lang="en-US" sz="1000" u="none" strike="noStrike" spc="-20" dirty="0">
                          <a:effectLst/>
                        </a:rPr>
                        <a:t>2.5V</a:t>
                      </a:r>
                      <a:endParaRPr lang="en-IN" sz="1000" b="1" i="0" u="none" strike="noStrike" dirty="0">
                        <a:solidFill>
                          <a:srgbClr val="000000"/>
                        </a:solidFill>
                        <a:effectLst/>
                        <a:latin typeface="Arial" panose="020B0604020202020204" pitchFamily="34" charset="0"/>
                      </a:endParaRPr>
                    </a:p>
                  </a:txBody>
                  <a:tcPr marL="2936" marR="2936" marT="2936" marB="0" anchor="ctr"/>
                </a:tc>
                <a:extLst>
                  <a:ext uri="{0D108BD9-81ED-4DB2-BD59-A6C34878D82A}">
                    <a16:rowId xmlns:a16="http://schemas.microsoft.com/office/drawing/2014/main" val="4186106152"/>
                  </a:ext>
                </a:extLst>
              </a:tr>
              <a:tr h="183565">
                <a:tc>
                  <a:txBody>
                    <a:bodyPr/>
                    <a:lstStyle/>
                    <a:p>
                      <a:pPr algn="ctr" fontAlgn="ctr"/>
                      <a:r>
                        <a:rPr lang="en-US" sz="1000" u="none" strike="noStrike" spc="-10">
                          <a:effectLst/>
                        </a:rPr>
                        <a:t>HEX2[4]</a:t>
                      </a:r>
                      <a:endParaRPr lang="en-IN" sz="1000" b="1" i="0" u="none" strike="noStrike">
                        <a:solidFill>
                          <a:srgbClr val="000000"/>
                        </a:solidFill>
                        <a:effectLst/>
                        <a:latin typeface="Arial" panose="020B0604020202020204" pitchFamily="34" charset="0"/>
                      </a:endParaRPr>
                    </a:p>
                  </a:txBody>
                  <a:tcPr marL="2936" marR="2936" marT="2936" marB="0" anchor="ctr"/>
                </a:tc>
                <a:tc>
                  <a:txBody>
                    <a:bodyPr/>
                    <a:lstStyle/>
                    <a:p>
                      <a:pPr algn="ctr" fontAlgn="ctr"/>
                      <a:r>
                        <a:rPr lang="en-US" sz="1000" b="1" u="none" strike="noStrike" spc="-10" dirty="0">
                          <a:solidFill>
                            <a:srgbClr val="FF0000"/>
                          </a:solidFill>
                          <a:effectLst/>
                        </a:rPr>
                        <a:t>PIN_F6</a:t>
                      </a:r>
                      <a:endParaRPr lang="en-IN" sz="1000" b="1" i="0" u="none" strike="noStrike" dirty="0">
                        <a:solidFill>
                          <a:srgbClr val="FF0000"/>
                        </a:solidFill>
                        <a:effectLst/>
                        <a:latin typeface="Arial" panose="020B0604020202020204" pitchFamily="34" charset="0"/>
                      </a:endParaRPr>
                    </a:p>
                  </a:txBody>
                  <a:tcPr marL="2936" marR="2936" marT="2936" marB="0" anchor="ctr"/>
                </a:tc>
                <a:tc>
                  <a:txBody>
                    <a:bodyPr/>
                    <a:lstStyle/>
                    <a:p>
                      <a:pPr algn="ctr" fontAlgn="ctr"/>
                      <a:r>
                        <a:rPr lang="en-US" sz="1000" u="none" strike="noStrike">
                          <a:effectLst/>
                        </a:rPr>
                        <a:t>Seven Segment Digit 2[4]</a:t>
                      </a:r>
                      <a:endParaRPr lang="en-IN" sz="1000" b="1" i="0" u="none" strike="noStrike">
                        <a:solidFill>
                          <a:srgbClr val="000000"/>
                        </a:solidFill>
                        <a:effectLst/>
                        <a:latin typeface="Arial" panose="020B0604020202020204" pitchFamily="34" charset="0"/>
                      </a:endParaRPr>
                    </a:p>
                  </a:txBody>
                  <a:tcPr marL="2936" marR="2936" marT="2936" marB="0" anchor="ctr"/>
                </a:tc>
                <a:tc>
                  <a:txBody>
                    <a:bodyPr/>
                    <a:lstStyle/>
                    <a:p>
                      <a:pPr algn="ctr" fontAlgn="ctr"/>
                      <a:r>
                        <a:rPr lang="en-US" sz="1000" u="none" strike="noStrike" spc="-20" dirty="0">
                          <a:effectLst/>
                        </a:rPr>
                        <a:t>2.5V</a:t>
                      </a:r>
                      <a:endParaRPr lang="en-IN" sz="1000" b="1" i="0" u="none" strike="noStrike" dirty="0">
                        <a:solidFill>
                          <a:srgbClr val="000000"/>
                        </a:solidFill>
                        <a:effectLst/>
                        <a:latin typeface="Arial" panose="020B0604020202020204" pitchFamily="34" charset="0"/>
                      </a:endParaRPr>
                    </a:p>
                  </a:txBody>
                  <a:tcPr marL="2936" marR="2936" marT="2936" marB="0" anchor="ctr"/>
                </a:tc>
                <a:extLst>
                  <a:ext uri="{0D108BD9-81ED-4DB2-BD59-A6C34878D82A}">
                    <a16:rowId xmlns:a16="http://schemas.microsoft.com/office/drawing/2014/main" val="4012338467"/>
                  </a:ext>
                </a:extLst>
              </a:tr>
              <a:tr h="183565">
                <a:tc>
                  <a:txBody>
                    <a:bodyPr/>
                    <a:lstStyle/>
                    <a:p>
                      <a:pPr algn="ctr" fontAlgn="ctr"/>
                      <a:r>
                        <a:rPr lang="en-US" sz="1000" u="none" strike="noStrike" spc="-10">
                          <a:effectLst/>
                        </a:rPr>
                        <a:t>HEX2[5]</a:t>
                      </a:r>
                      <a:endParaRPr lang="en-IN" sz="1000" b="1" i="0" u="none" strike="noStrike">
                        <a:solidFill>
                          <a:srgbClr val="000000"/>
                        </a:solidFill>
                        <a:effectLst/>
                        <a:latin typeface="Arial" panose="020B0604020202020204" pitchFamily="34" charset="0"/>
                      </a:endParaRPr>
                    </a:p>
                  </a:txBody>
                  <a:tcPr marL="2936" marR="2936" marT="2936" marB="0" anchor="ctr"/>
                </a:tc>
                <a:tc>
                  <a:txBody>
                    <a:bodyPr/>
                    <a:lstStyle/>
                    <a:p>
                      <a:pPr algn="ctr" fontAlgn="ctr"/>
                      <a:r>
                        <a:rPr lang="en-US" sz="1000" b="1" u="none" strike="noStrike" spc="-10" dirty="0">
                          <a:solidFill>
                            <a:srgbClr val="FF0000"/>
                          </a:solidFill>
                          <a:effectLst/>
                        </a:rPr>
                        <a:t>PIN_F4</a:t>
                      </a:r>
                      <a:endParaRPr lang="en-IN" sz="1000" b="1" i="0" u="none" strike="noStrike" dirty="0">
                        <a:solidFill>
                          <a:srgbClr val="FF0000"/>
                        </a:solidFill>
                        <a:effectLst/>
                        <a:latin typeface="Arial" panose="020B0604020202020204" pitchFamily="34" charset="0"/>
                      </a:endParaRPr>
                    </a:p>
                  </a:txBody>
                  <a:tcPr marL="2936" marR="2936" marT="2936" marB="0" anchor="ctr"/>
                </a:tc>
                <a:tc>
                  <a:txBody>
                    <a:bodyPr/>
                    <a:lstStyle/>
                    <a:p>
                      <a:pPr algn="ctr" fontAlgn="ctr"/>
                      <a:r>
                        <a:rPr lang="en-US" sz="1000" u="none" strike="noStrike">
                          <a:effectLst/>
                        </a:rPr>
                        <a:t>Seven Segment Digit 2[5]</a:t>
                      </a:r>
                      <a:endParaRPr lang="en-IN" sz="1000" b="1" i="0" u="none" strike="noStrike">
                        <a:solidFill>
                          <a:srgbClr val="000000"/>
                        </a:solidFill>
                        <a:effectLst/>
                        <a:latin typeface="Arial" panose="020B0604020202020204" pitchFamily="34" charset="0"/>
                      </a:endParaRPr>
                    </a:p>
                  </a:txBody>
                  <a:tcPr marL="2936" marR="2936" marT="2936" marB="0" anchor="ctr"/>
                </a:tc>
                <a:tc>
                  <a:txBody>
                    <a:bodyPr/>
                    <a:lstStyle/>
                    <a:p>
                      <a:pPr algn="ctr" fontAlgn="ctr"/>
                      <a:r>
                        <a:rPr lang="en-US" sz="1000" u="none" strike="noStrike" spc="-20" dirty="0">
                          <a:effectLst/>
                        </a:rPr>
                        <a:t>2.5V</a:t>
                      </a:r>
                      <a:endParaRPr lang="en-IN" sz="1000" b="1" i="0" u="none" strike="noStrike" dirty="0">
                        <a:solidFill>
                          <a:srgbClr val="000000"/>
                        </a:solidFill>
                        <a:effectLst/>
                        <a:latin typeface="Arial" panose="020B0604020202020204" pitchFamily="34" charset="0"/>
                      </a:endParaRPr>
                    </a:p>
                  </a:txBody>
                  <a:tcPr marL="2936" marR="2936" marT="2936" marB="0" anchor="ctr"/>
                </a:tc>
                <a:extLst>
                  <a:ext uri="{0D108BD9-81ED-4DB2-BD59-A6C34878D82A}">
                    <a16:rowId xmlns:a16="http://schemas.microsoft.com/office/drawing/2014/main" val="867065707"/>
                  </a:ext>
                </a:extLst>
              </a:tr>
              <a:tr h="183565">
                <a:tc>
                  <a:txBody>
                    <a:bodyPr/>
                    <a:lstStyle/>
                    <a:p>
                      <a:pPr algn="ctr" fontAlgn="ctr"/>
                      <a:r>
                        <a:rPr lang="en-US" sz="1000" u="none" strike="noStrike" spc="-10">
                          <a:effectLst/>
                        </a:rPr>
                        <a:t>HEX2[6]</a:t>
                      </a:r>
                      <a:endParaRPr lang="en-IN" sz="1000" b="1" i="0" u="none" strike="noStrike">
                        <a:solidFill>
                          <a:srgbClr val="000000"/>
                        </a:solidFill>
                        <a:effectLst/>
                        <a:latin typeface="Arial" panose="020B0604020202020204" pitchFamily="34" charset="0"/>
                      </a:endParaRPr>
                    </a:p>
                  </a:txBody>
                  <a:tcPr marL="2936" marR="2936" marT="2936" marB="0" anchor="ctr"/>
                </a:tc>
                <a:tc>
                  <a:txBody>
                    <a:bodyPr/>
                    <a:lstStyle/>
                    <a:p>
                      <a:pPr algn="ctr" fontAlgn="ctr"/>
                      <a:r>
                        <a:rPr lang="en-US" sz="1000" b="1" u="none" strike="noStrike" spc="-10" dirty="0">
                          <a:solidFill>
                            <a:srgbClr val="FF0000"/>
                          </a:solidFill>
                          <a:effectLst/>
                        </a:rPr>
                        <a:t>PIN_F10</a:t>
                      </a:r>
                      <a:endParaRPr lang="en-IN" sz="1000" b="1" i="0" u="none" strike="noStrike" dirty="0">
                        <a:solidFill>
                          <a:srgbClr val="FF0000"/>
                        </a:solidFill>
                        <a:effectLst/>
                        <a:latin typeface="Arial" panose="020B0604020202020204" pitchFamily="34" charset="0"/>
                      </a:endParaRPr>
                    </a:p>
                  </a:txBody>
                  <a:tcPr marL="2936" marR="2936" marT="2936" marB="0" anchor="ctr"/>
                </a:tc>
                <a:tc>
                  <a:txBody>
                    <a:bodyPr/>
                    <a:lstStyle/>
                    <a:p>
                      <a:pPr algn="ctr" fontAlgn="ctr"/>
                      <a:r>
                        <a:rPr lang="en-US" sz="1000" u="none" strike="noStrike">
                          <a:effectLst/>
                        </a:rPr>
                        <a:t>Seven Segment Digit 2[6]</a:t>
                      </a:r>
                      <a:endParaRPr lang="en-IN" sz="1000" b="1" i="0" u="none" strike="noStrike">
                        <a:solidFill>
                          <a:srgbClr val="000000"/>
                        </a:solidFill>
                        <a:effectLst/>
                        <a:latin typeface="Arial" panose="020B0604020202020204" pitchFamily="34" charset="0"/>
                      </a:endParaRPr>
                    </a:p>
                  </a:txBody>
                  <a:tcPr marL="2936" marR="2936" marT="2936" marB="0" anchor="ctr"/>
                </a:tc>
                <a:tc>
                  <a:txBody>
                    <a:bodyPr/>
                    <a:lstStyle/>
                    <a:p>
                      <a:pPr algn="ctr" fontAlgn="ctr"/>
                      <a:r>
                        <a:rPr lang="en-US" sz="1000" u="none" strike="noStrike" spc="-20" dirty="0">
                          <a:effectLst/>
                        </a:rPr>
                        <a:t>2.5V</a:t>
                      </a:r>
                      <a:endParaRPr lang="en-IN" sz="1000" b="1" i="0" u="none" strike="noStrike" dirty="0">
                        <a:solidFill>
                          <a:srgbClr val="000000"/>
                        </a:solidFill>
                        <a:effectLst/>
                        <a:latin typeface="Arial" panose="020B0604020202020204" pitchFamily="34" charset="0"/>
                      </a:endParaRPr>
                    </a:p>
                  </a:txBody>
                  <a:tcPr marL="2936" marR="2936" marT="2936" marB="0" anchor="ctr"/>
                </a:tc>
                <a:extLst>
                  <a:ext uri="{0D108BD9-81ED-4DB2-BD59-A6C34878D82A}">
                    <a16:rowId xmlns:a16="http://schemas.microsoft.com/office/drawing/2014/main" val="1103740227"/>
                  </a:ext>
                </a:extLst>
              </a:tr>
            </a:tbl>
          </a:graphicData>
        </a:graphic>
      </p:graphicFrame>
    </p:spTree>
    <p:extLst>
      <p:ext uri="{BB962C8B-B14F-4D97-AF65-F5344CB8AC3E}">
        <p14:creationId xmlns:p14="http://schemas.microsoft.com/office/powerpoint/2010/main" val="40342282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2DBFF-6556-3331-9E5D-9080AF4B6332}"/>
              </a:ext>
            </a:extLst>
          </p:cNvPr>
          <p:cNvSpPr>
            <a:spLocks noGrp="1"/>
          </p:cNvSpPr>
          <p:nvPr>
            <p:ph type="title"/>
          </p:nvPr>
        </p:nvSpPr>
        <p:spPr/>
        <p:txBody>
          <a:bodyPr/>
          <a:lstStyle/>
          <a:p>
            <a:r>
              <a:rPr lang="en-US" dirty="0"/>
              <a:t>Clock Circuitry on the DE2i-150 board </a:t>
            </a:r>
            <a:endParaRPr lang="en-IN" dirty="0"/>
          </a:p>
        </p:txBody>
      </p:sp>
      <p:pic>
        <p:nvPicPr>
          <p:cNvPr id="4" name="Picture 3">
            <a:extLst>
              <a:ext uri="{FF2B5EF4-FFF2-40B4-BE49-F238E27FC236}">
                <a16:creationId xmlns:a16="http://schemas.microsoft.com/office/drawing/2014/main" id="{2D6FC008-327E-A8D8-0C8F-FB20EC32FEC6}"/>
              </a:ext>
            </a:extLst>
          </p:cNvPr>
          <p:cNvPicPr>
            <a:picLocks noChangeAspect="1"/>
          </p:cNvPicPr>
          <p:nvPr/>
        </p:nvPicPr>
        <p:blipFill>
          <a:blip r:embed="rId2"/>
          <a:stretch>
            <a:fillRect/>
          </a:stretch>
        </p:blipFill>
        <p:spPr>
          <a:xfrm>
            <a:off x="1079144" y="3111500"/>
            <a:ext cx="4310246" cy="2003281"/>
          </a:xfrm>
          <a:prstGeom prst="rect">
            <a:avLst/>
          </a:prstGeom>
        </p:spPr>
      </p:pic>
      <p:graphicFrame>
        <p:nvGraphicFramePr>
          <p:cNvPr id="6" name="Table 5">
            <a:extLst>
              <a:ext uri="{FF2B5EF4-FFF2-40B4-BE49-F238E27FC236}">
                <a16:creationId xmlns:a16="http://schemas.microsoft.com/office/drawing/2014/main" id="{14948295-29B6-7856-5601-B4336A76036F}"/>
              </a:ext>
            </a:extLst>
          </p:cNvPr>
          <p:cNvGraphicFramePr>
            <a:graphicFrameLocks noGrp="1"/>
          </p:cNvGraphicFramePr>
          <p:nvPr>
            <p:extLst>
              <p:ext uri="{D42A27DB-BD31-4B8C-83A1-F6EECF244321}">
                <p14:modId xmlns:p14="http://schemas.microsoft.com/office/powerpoint/2010/main" val="4282806563"/>
              </p:ext>
            </p:extLst>
          </p:nvPr>
        </p:nvGraphicFramePr>
        <p:xfrm>
          <a:off x="5901268" y="3213099"/>
          <a:ext cx="5816600" cy="1810733"/>
        </p:xfrm>
        <a:graphic>
          <a:graphicData uri="http://schemas.openxmlformats.org/drawingml/2006/table">
            <a:tbl>
              <a:tblPr firstRow="1" firstCol="1" lastRow="1" lastCol="1" bandRow="1" bandCol="1">
                <a:tableStyleId>{69CF1AB2-1976-4502-BF36-3FF5EA218861}</a:tableStyleId>
              </a:tblPr>
              <a:tblGrid>
                <a:gridCol w="952478">
                  <a:extLst>
                    <a:ext uri="{9D8B030D-6E8A-4147-A177-3AD203B41FA5}">
                      <a16:colId xmlns:a16="http://schemas.microsoft.com/office/drawing/2014/main" val="4089359931"/>
                    </a:ext>
                  </a:extLst>
                </a:gridCol>
                <a:gridCol w="1324792">
                  <a:extLst>
                    <a:ext uri="{9D8B030D-6E8A-4147-A177-3AD203B41FA5}">
                      <a16:colId xmlns:a16="http://schemas.microsoft.com/office/drawing/2014/main" val="1144501935"/>
                    </a:ext>
                  </a:extLst>
                </a:gridCol>
                <a:gridCol w="2165878">
                  <a:extLst>
                    <a:ext uri="{9D8B030D-6E8A-4147-A177-3AD203B41FA5}">
                      <a16:colId xmlns:a16="http://schemas.microsoft.com/office/drawing/2014/main" val="801023680"/>
                    </a:ext>
                  </a:extLst>
                </a:gridCol>
                <a:gridCol w="1373452">
                  <a:extLst>
                    <a:ext uri="{9D8B030D-6E8A-4147-A177-3AD203B41FA5}">
                      <a16:colId xmlns:a16="http://schemas.microsoft.com/office/drawing/2014/main" val="4185412472"/>
                    </a:ext>
                  </a:extLst>
                </a:gridCol>
              </a:tblGrid>
              <a:tr h="314323">
                <a:tc>
                  <a:txBody>
                    <a:bodyPr/>
                    <a:lstStyle/>
                    <a:p>
                      <a:pPr marL="17780" algn="ctr">
                        <a:lnSpc>
                          <a:spcPts val="1125"/>
                        </a:lnSpc>
                        <a:spcBef>
                          <a:spcPts val="345"/>
                        </a:spcBef>
                      </a:pPr>
                      <a:r>
                        <a:rPr lang="en-US" sz="1000" b="1" dirty="0">
                          <a:effectLst/>
                          <a:highlight>
                            <a:srgbClr val="DFDFDF"/>
                          </a:highlight>
                          <a:latin typeface="roboto" panose="02000000000000000000" pitchFamily="2" charset="0"/>
                          <a:ea typeface="roboto" panose="02000000000000000000" pitchFamily="2" charset="0"/>
                          <a:cs typeface="roboto" panose="02000000000000000000" pitchFamily="2" charset="0"/>
                        </a:rPr>
                        <a:t>Signal</a:t>
                      </a:r>
                      <a:r>
                        <a:rPr lang="en-US" sz="1000" b="1" spc="-45" dirty="0">
                          <a:effectLst/>
                          <a:highlight>
                            <a:srgbClr val="DFDFDF"/>
                          </a:highlight>
                          <a:latin typeface="roboto" panose="02000000000000000000" pitchFamily="2" charset="0"/>
                          <a:ea typeface="roboto" panose="02000000000000000000" pitchFamily="2" charset="0"/>
                          <a:cs typeface="roboto" panose="02000000000000000000" pitchFamily="2" charset="0"/>
                        </a:rPr>
                        <a:t> </a:t>
                      </a:r>
                      <a:r>
                        <a:rPr lang="en-US" sz="1000" b="1" spc="-20" dirty="0">
                          <a:effectLst/>
                          <a:highlight>
                            <a:srgbClr val="DFDFDF"/>
                          </a:highlight>
                          <a:latin typeface="roboto" panose="02000000000000000000" pitchFamily="2" charset="0"/>
                          <a:ea typeface="roboto" panose="02000000000000000000" pitchFamily="2" charset="0"/>
                          <a:cs typeface="roboto" panose="02000000000000000000" pitchFamily="2" charset="0"/>
                        </a:rPr>
                        <a:t>Name</a:t>
                      </a:r>
                      <a:endParaRPr lang="en-IN" sz="1100" b="1" dirty="0">
                        <a:effectLst/>
                        <a:highlight>
                          <a:srgbClr val="DFDFDF"/>
                        </a:highlight>
                        <a:latin typeface="roboto" panose="02000000000000000000" pitchFamily="2" charset="0"/>
                        <a:ea typeface="roboto" panose="02000000000000000000" pitchFamily="2" charset="0"/>
                        <a:cs typeface="roboto" panose="02000000000000000000" pitchFamily="2" charset="0"/>
                      </a:endParaRPr>
                    </a:p>
                  </a:txBody>
                  <a:tcPr marL="0" marR="0" marT="0" marB="0"/>
                </a:tc>
                <a:tc>
                  <a:txBody>
                    <a:bodyPr/>
                    <a:lstStyle/>
                    <a:p>
                      <a:pPr marL="17780" algn="ctr">
                        <a:lnSpc>
                          <a:spcPts val="1125"/>
                        </a:lnSpc>
                        <a:spcBef>
                          <a:spcPts val="345"/>
                        </a:spcBef>
                      </a:pPr>
                      <a:r>
                        <a:rPr lang="en-US" sz="1000" b="1" dirty="0">
                          <a:effectLst/>
                          <a:highlight>
                            <a:srgbClr val="DFDFDF"/>
                          </a:highlight>
                          <a:latin typeface="roboto" panose="02000000000000000000" pitchFamily="2" charset="0"/>
                          <a:ea typeface="roboto" panose="02000000000000000000" pitchFamily="2" charset="0"/>
                          <a:cs typeface="roboto" panose="02000000000000000000" pitchFamily="2" charset="0"/>
                        </a:rPr>
                        <a:t>FPGA</a:t>
                      </a:r>
                      <a:r>
                        <a:rPr lang="en-US" sz="1000" b="1" spc="-65" dirty="0">
                          <a:effectLst/>
                          <a:highlight>
                            <a:srgbClr val="DFDFDF"/>
                          </a:highlight>
                          <a:latin typeface="roboto" panose="02000000000000000000" pitchFamily="2" charset="0"/>
                          <a:ea typeface="roboto" panose="02000000000000000000" pitchFamily="2" charset="0"/>
                          <a:cs typeface="roboto" panose="02000000000000000000" pitchFamily="2" charset="0"/>
                        </a:rPr>
                        <a:t> </a:t>
                      </a:r>
                      <a:r>
                        <a:rPr lang="en-US" sz="1000" b="1" dirty="0">
                          <a:effectLst/>
                          <a:highlight>
                            <a:srgbClr val="DFDFDF"/>
                          </a:highlight>
                          <a:latin typeface="roboto" panose="02000000000000000000" pitchFamily="2" charset="0"/>
                          <a:ea typeface="roboto" panose="02000000000000000000" pitchFamily="2" charset="0"/>
                          <a:cs typeface="roboto" panose="02000000000000000000" pitchFamily="2" charset="0"/>
                        </a:rPr>
                        <a:t>Pin</a:t>
                      </a:r>
                      <a:r>
                        <a:rPr lang="en-US" sz="1000" b="1" spc="-20" dirty="0">
                          <a:effectLst/>
                          <a:highlight>
                            <a:srgbClr val="DFDFDF"/>
                          </a:highlight>
                          <a:latin typeface="roboto" panose="02000000000000000000" pitchFamily="2" charset="0"/>
                          <a:ea typeface="roboto" panose="02000000000000000000" pitchFamily="2" charset="0"/>
                          <a:cs typeface="roboto" panose="02000000000000000000" pitchFamily="2" charset="0"/>
                        </a:rPr>
                        <a:t> </a:t>
                      </a:r>
                      <a:r>
                        <a:rPr lang="en-US" sz="1000" b="1" spc="-25" dirty="0">
                          <a:effectLst/>
                          <a:highlight>
                            <a:srgbClr val="DFDFDF"/>
                          </a:highlight>
                          <a:latin typeface="roboto" panose="02000000000000000000" pitchFamily="2" charset="0"/>
                          <a:ea typeface="roboto" panose="02000000000000000000" pitchFamily="2" charset="0"/>
                          <a:cs typeface="roboto" panose="02000000000000000000" pitchFamily="2" charset="0"/>
                        </a:rPr>
                        <a:t>No.</a:t>
                      </a:r>
                      <a:endParaRPr lang="en-IN" sz="1100" b="1" dirty="0">
                        <a:effectLst/>
                        <a:highlight>
                          <a:srgbClr val="DFDFDF"/>
                        </a:highlight>
                        <a:latin typeface="roboto" panose="02000000000000000000" pitchFamily="2" charset="0"/>
                        <a:ea typeface="roboto" panose="02000000000000000000" pitchFamily="2" charset="0"/>
                        <a:cs typeface="roboto" panose="02000000000000000000" pitchFamily="2" charset="0"/>
                      </a:endParaRPr>
                    </a:p>
                  </a:txBody>
                  <a:tcPr marL="0" marR="0" marT="0" marB="0"/>
                </a:tc>
                <a:tc>
                  <a:txBody>
                    <a:bodyPr/>
                    <a:lstStyle/>
                    <a:p>
                      <a:pPr marL="17780" algn="ctr">
                        <a:lnSpc>
                          <a:spcPts val="1125"/>
                        </a:lnSpc>
                        <a:spcBef>
                          <a:spcPts val="345"/>
                        </a:spcBef>
                      </a:pPr>
                      <a:r>
                        <a:rPr lang="en-US" sz="1000" b="1" spc="-10">
                          <a:effectLst/>
                          <a:highlight>
                            <a:srgbClr val="DFDFDF"/>
                          </a:highlight>
                          <a:latin typeface="roboto" panose="02000000000000000000" pitchFamily="2" charset="0"/>
                          <a:ea typeface="roboto" panose="02000000000000000000" pitchFamily="2" charset="0"/>
                          <a:cs typeface="roboto" panose="02000000000000000000" pitchFamily="2" charset="0"/>
                        </a:rPr>
                        <a:t>Description</a:t>
                      </a:r>
                      <a:endParaRPr lang="en-IN" sz="1100" b="1">
                        <a:effectLst/>
                        <a:highlight>
                          <a:srgbClr val="DFDFDF"/>
                        </a:highlight>
                        <a:latin typeface="roboto" panose="02000000000000000000" pitchFamily="2" charset="0"/>
                        <a:ea typeface="roboto" panose="02000000000000000000" pitchFamily="2" charset="0"/>
                        <a:cs typeface="roboto" panose="02000000000000000000" pitchFamily="2" charset="0"/>
                      </a:endParaRPr>
                    </a:p>
                  </a:txBody>
                  <a:tcPr marL="0" marR="0" marT="0" marB="0"/>
                </a:tc>
                <a:tc>
                  <a:txBody>
                    <a:bodyPr/>
                    <a:lstStyle/>
                    <a:p>
                      <a:pPr marL="17780" algn="ctr">
                        <a:lnSpc>
                          <a:spcPts val="1125"/>
                        </a:lnSpc>
                        <a:spcBef>
                          <a:spcPts val="345"/>
                        </a:spcBef>
                      </a:pPr>
                      <a:r>
                        <a:rPr lang="en-US" sz="1000" b="1" dirty="0">
                          <a:effectLst/>
                          <a:highlight>
                            <a:srgbClr val="DFDFDF"/>
                          </a:highlight>
                          <a:latin typeface="roboto" panose="02000000000000000000" pitchFamily="2" charset="0"/>
                          <a:ea typeface="roboto" panose="02000000000000000000" pitchFamily="2" charset="0"/>
                          <a:cs typeface="roboto" panose="02000000000000000000" pitchFamily="2" charset="0"/>
                        </a:rPr>
                        <a:t>I/O</a:t>
                      </a:r>
                      <a:r>
                        <a:rPr lang="en-US" sz="1000" b="1" spc="-15" dirty="0">
                          <a:effectLst/>
                          <a:highlight>
                            <a:srgbClr val="DFDFDF"/>
                          </a:highlight>
                          <a:latin typeface="roboto" panose="02000000000000000000" pitchFamily="2" charset="0"/>
                          <a:ea typeface="roboto" panose="02000000000000000000" pitchFamily="2" charset="0"/>
                          <a:cs typeface="roboto" panose="02000000000000000000" pitchFamily="2" charset="0"/>
                        </a:rPr>
                        <a:t> </a:t>
                      </a:r>
                      <a:r>
                        <a:rPr lang="en-US" sz="1000" b="1" spc="-10" dirty="0">
                          <a:effectLst/>
                          <a:highlight>
                            <a:srgbClr val="DFDFDF"/>
                          </a:highlight>
                          <a:latin typeface="roboto" panose="02000000000000000000" pitchFamily="2" charset="0"/>
                          <a:ea typeface="roboto" panose="02000000000000000000" pitchFamily="2" charset="0"/>
                          <a:cs typeface="roboto" panose="02000000000000000000" pitchFamily="2" charset="0"/>
                        </a:rPr>
                        <a:t>Standard</a:t>
                      </a:r>
                      <a:endParaRPr lang="en-IN" sz="1100" b="1" dirty="0">
                        <a:effectLst/>
                        <a:highlight>
                          <a:srgbClr val="DFDFDF"/>
                        </a:highlight>
                        <a:latin typeface="roboto" panose="02000000000000000000" pitchFamily="2" charset="0"/>
                        <a:ea typeface="roboto" panose="02000000000000000000" pitchFamily="2" charset="0"/>
                        <a:cs typeface="roboto" panose="02000000000000000000" pitchFamily="2" charset="0"/>
                      </a:endParaRPr>
                    </a:p>
                  </a:txBody>
                  <a:tcPr marL="0" marR="0" marT="0" marB="0"/>
                </a:tc>
                <a:extLst>
                  <a:ext uri="{0D108BD9-81ED-4DB2-BD59-A6C34878D82A}">
                    <a16:rowId xmlns:a16="http://schemas.microsoft.com/office/drawing/2014/main" val="2724377079"/>
                  </a:ext>
                </a:extLst>
              </a:tr>
              <a:tr h="389362">
                <a:tc>
                  <a:txBody>
                    <a:bodyPr/>
                    <a:lstStyle/>
                    <a:p>
                      <a:pPr marL="17780" algn="ctr">
                        <a:lnSpc>
                          <a:spcPts val="1115"/>
                        </a:lnSpc>
                        <a:spcBef>
                          <a:spcPts val="190"/>
                        </a:spcBef>
                      </a:pPr>
                      <a:r>
                        <a:rPr lang="en-US" sz="1000" b="0" spc="-10">
                          <a:effectLst/>
                          <a:latin typeface="roboto" panose="02000000000000000000" pitchFamily="2" charset="0"/>
                          <a:ea typeface="roboto" panose="02000000000000000000" pitchFamily="2" charset="0"/>
                          <a:cs typeface="roboto" panose="02000000000000000000" pitchFamily="2" charset="0"/>
                        </a:rPr>
                        <a:t>CLOCK_50</a:t>
                      </a:r>
                      <a:endParaRPr lang="en-IN" sz="1100" b="0">
                        <a:effectLst/>
                        <a:latin typeface="roboto" panose="02000000000000000000" pitchFamily="2" charset="0"/>
                        <a:ea typeface="roboto" panose="02000000000000000000" pitchFamily="2" charset="0"/>
                        <a:cs typeface="roboto" panose="02000000000000000000" pitchFamily="2" charset="0"/>
                      </a:endParaRPr>
                    </a:p>
                  </a:txBody>
                  <a:tcPr marL="0" marR="0" marT="0" marB="0"/>
                </a:tc>
                <a:tc>
                  <a:txBody>
                    <a:bodyPr/>
                    <a:lstStyle/>
                    <a:p>
                      <a:pPr marL="17780" algn="ctr">
                        <a:lnSpc>
                          <a:spcPts val="1115"/>
                        </a:lnSpc>
                        <a:spcBef>
                          <a:spcPts val="190"/>
                        </a:spcBef>
                      </a:pPr>
                      <a:r>
                        <a:rPr lang="en-US" sz="1000" b="0" spc="-10" dirty="0">
                          <a:solidFill>
                            <a:srgbClr val="FF0000"/>
                          </a:solidFill>
                          <a:effectLst/>
                          <a:latin typeface="roboto" panose="02000000000000000000" pitchFamily="2" charset="0"/>
                          <a:ea typeface="roboto" panose="02000000000000000000" pitchFamily="2" charset="0"/>
                          <a:cs typeface="roboto" panose="02000000000000000000" pitchFamily="2" charset="0"/>
                        </a:rPr>
                        <a:t>PIN_AJ16</a:t>
                      </a:r>
                      <a:endParaRPr lang="en-IN" sz="1100" b="0" dirty="0">
                        <a:solidFill>
                          <a:srgbClr val="FF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tc>
                <a:tc>
                  <a:txBody>
                    <a:bodyPr/>
                    <a:lstStyle/>
                    <a:p>
                      <a:pPr marL="17780" algn="ctr">
                        <a:lnSpc>
                          <a:spcPts val="1115"/>
                        </a:lnSpc>
                        <a:spcBef>
                          <a:spcPts val="190"/>
                        </a:spcBef>
                      </a:pPr>
                      <a:r>
                        <a:rPr lang="en-US" sz="1000" b="0" dirty="0">
                          <a:effectLst/>
                          <a:latin typeface="roboto" panose="02000000000000000000" pitchFamily="2" charset="0"/>
                          <a:ea typeface="roboto" panose="02000000000000000000" pitchFamily="2" charset="0"/>
                          <a:cs typeface="roboto" panose="02000000000000000000" pitchFamily="2" charset="0"/>
                        </a:rPr>
                        <a:t>50</a:t>
                      </a:r>
                      <a:r>
                        <a:rPr lang="en-US" sz="1000" b="0" spc="-20" dirty="0">
                          <a:effectLst/>
                          <a:latin typeface="roboto" panose="02000000000000000000" pitchFamily="2" charset="0"/>
                          <a:ea typeface="roboto" panose="02000000000000000000" pitchFamily="2" charset="0"/>
                          <a:cs typeface="roboto" panose="02000000000000000000" pitchFamily="2" charset="0"/>
                        </a:rPr>
                        <a:t> </a:t>
                      </a:r>
                      <a:r>
                        <a:rPr lang="en-US" sz="1000" b="0" dirty="0">
                          <a:effectLst/>
                          <a:latin typeface="roboto" panose="02000000000000000000" pitchFamily="2" charset="0"/>
                          <a:ea typeface="roboto" panose="02000000000000000000" pitchFamily="2" charset="0"/>
                          <a:cs typeface="roboto" panose="02000000000000000000" pitchFamily="2" charset="0"/>
                        </a:rPr>
                        <a:t>MHz</a:t>
                      </a:r>
                      <a:r>
                        <a:rPr lang="en-US" sz="1000" b="0" spc="-10" dirty="0">
                          <a:effectLst/>
                          <a:latin typeface="roboto" panose="02000000000000000000" pitchFamily="2" charset="0"/>
                          <a:ea typeface="roboto" panose="02000000000000000000" pitchFamily="2" charset="0"/>
                          <a:cs typeface="roboto" panose="02000000000000000000" pitchFamily="2" charset="0"/>
                        </a:rPr>
                        <a:t> </a:t>
                      </a:r>
                      <a:r>
                        <a:rPr lang="en-US" sz="1000" b="0" dirty="0">
                          <a:effectLst/>
                          <a:latin typeface="roboto" panose="02000000000000000000" pitchFamily="2" charset="0"/>
                          <a:ea typeface="roboto" panose="02000000000000000000" pitchFamily="2" charset="0"/>
                          <a:cs typeface="roboto" panose="02000000000000000000" pitchFamily="2" charset="0"/>
                        </a:rPr>
                        <a:t>clock</a:t>
                      </a:r>
                      <a:r>
                        <a:rPr lang="en-US" sz="1000" b="0" spc="-20" dirty="0">
                          <a:effectLst/>
                          <a:latin typeface="roboto" panose="02000000000000000000" pitchFamily="2" charset="0"/>
                          <a:ea typeface="roboto" panose="02000000000000000000" pitchFamily="2" charset="0"/>
                          <a:cs typeface="roboto" panose="02000000000000000000" pitchFamily="2" charset="0"/>
                        </a:rPr>
                        <a:t> </a:t>
                      </a:r>
                      <a:r>
                        <a:rPr lang="en-US" sz="1000" b="0" spc="-10" dirty="0">
                          <a:effectLst/>
                          <a:latin typeface="roboto" panose="02000000000000000000" pitchFamily="2" charset="0"/>
                          <a:ea typeface="roboto" panose="02000000000000000000" pitchFamily="2" charset="0"/>
                          <a:cs typeface="roboto" panose="02000000000000000000" pitchFamily="2" charset="0"/>
                        </a:rPr>
                        <a:t>input</a:t>
                      </a:r>
                      <a:endParaRPr lang="en-IN" sz="1100" b="0" dirty="0">
                        <a:effectLst/>
                        <a:latin typeface="roboto" panose="02000000000000000000" pitchFamily="2" charset="0"/>
                        <a:ea typeface="roboto" panose="02000000000000000000" pitchFamily="2" charset="0"/>
                        <a:cs typeface="roboto" panose="02000000000000000000" pitchFamily="2" charset="0"/>
                      </a:endParaRPr>
                    </a:p>
                  </a:txBody>
                  <a:tcPr marL="0" marR="0" marT="0" marB="0"/>
                </a:tc>
                <a:tc>
                  <a:txBody>
                    <a:bodyPr/>
                    <a:lstStyle/>
                    <a:p>
                      <a:pPr marL="17780" algn="ctr">
                        <a:lnSpc>
                          <a:spcPts val="1115"/>
                        </a:lnSpc>
                        <a:spcBef>
                          <a:spcPts val="190"/>
                        </a:spcBef>
                      </a:pPr>
                      <a:r>
                        <a:rPr lang="en-US" sz="1000" b="0" spc="-20">
                          <a:effectLst/>
                          <a:latin typeface="roboto" panose="02000000000000000000" pitchFamily="2" charset="0"/>
                          <a:ea typeface="roboto" panose="02000000000000000000" pitchFamily="2" charset="0"/>
                          <a:cs typeface="roboto" panose="02000000000000000000" pitchFamily="2" charset="0"/>
                        </a:rPr>
                        <a:t>3.3V</a:t>
                      </a:r>
                      <a:endParaRPr lang="en-IN" sz="1100" b="0">
                        <a:effectLst/>
                        <a:latin typeface="roboto" panose="02000000000000000000" pitchFamily="2" charset="0"/>
                        <a:ea typeface="roboto" panose="02000000000000000000" pitchFamily="2" charset="0"/>
                        <a:cs typeface="roboto" panose="02000000000000000000" pitchFamily="2" charset="0"/>
                      </a:endParaRPr>
                    </a:p>
                  </a:txBody>
                  <a:tcPr marL="0" marR="0" marT="0" marB="0"/>
                </a:tc>
                <a:extLst>
                  <a:ext uri="{0D108BD9-81ED-4DB2-BD59-A6C34878D82A}">
                    <a16:rowId xmlns:a16="http://schemas.microsoft.com/office/drawing/2014/main" val="1906144880"/>
                  </a:ext>
                </a:extLst>
              </a:tr>
              <a:tr h="276762">
                <a:tc>
                  <a:txBody>
                    <a:bodyPr/>
                    <a:lstStyle/>
                    <a:p>
                      <a:pPr marL="17780" algn="ctr">
                        <a:lnSpc>
                          <a:spcPts val="1125"/>
                        </a:lnSpc>
                        <a:spcBef>
                          <a:spcPts val="175"/>
                        </a:spcBef>
                      </a:pPr>
                      <a:r>
                        <a:rPr lang="en-US" sz="1000" b="0" spc="-10" dirty="0">
                          <a:effectLst/>
                          <a:highlight>
                            <a:srgbClr val="00FF00"/>
                          </a:highlight>
                          <a:latin typeface="roboto" panose="02000000000000000000" pitchFamily="2" charset="0"/>
                          <a:ea typeface="roboto" panose="02000000000000000000" pitchFamily="2" charset="0"/>
                          <a:cs typeface="roboto" panose="02000000000000000000" pitchFamily="2" charset="0"/>
                        </a:rPr>
                        <a:t>CLOCK2_50</a:t>
                      </a:r>
                      <a:endParaRPr lang="en-IN" sz="1100" b="0" dirty="0">
                        <a:effectLst/>
                        <a:highlight>
                          <a:srgbClr val="00FF00"/>
                        </a:highlight>
                        <a:latin typeface="roboto" panose="02000000000000000000" pitchFamily="2" charset="0"/>
                        <a:ea typeface="roboto" panose="02000000000000000000" pitchFamily="2" charset="0"/>
                        <a:cs typeface="roboto" panose="02000000000000000000" pitchFamily="2" charset="0"/>
                      </a:endParaRPr>
                    </a:p>
                  </a:txBody>
                  <a:tcPr marL="0" marR="0" marT="0" marB="0"/>
                </a:tc>
                <a:tc>
                  <a:txBody>
                    <a:bodyPr/>
                    <a:lstStyle/>
                    <a:p>
                      <a:pPr marL="17780" algn="ctr">
                        <a:lnSpc>
                          <a:spcPts val="1125"/>
                        </a:lnSpc>
                        <a:spcBef>
                          <a:spcPts val="175"/>
                        </a:spcBef>
                      </a:pPr>
                      <a:r>
                        <a:rPr lang="en-US" sz="1000" b="0" spc="-10" dirty="0">
                          <a:solidFill>
                            <a:srgbClr val="FF0000"/>
                          </a:solidFill>
                          <a:effectLst/>
                          <a:highlight>
                            <a:srgbClr val="00FF00"/>
                          </a:highlight>
                          <a:latin typeface="roboto" panose="02000000000000000000" pitchFamily="2" charset="0"/>
                          <a:ea typeface="roboto" panose="02000000000000000000" pitchFamily="2" charset="0"/>
                          <a:cs typeface="roboto" panose="02000000000000000000" pitchFamily="2" charset="0"/>
                        </a:rPr>
                        <a:t>PIN_A15</a:t>
                      </a:r>
                      <a:endParaRPr lang="en-IN" sz="1100" b="0" dirty="0">
                        <a:solidFill>
                          <a:srgbClr val="FF0000"/>
                        </a:solidFill>
                        <a:effectLst/>
                        <a:highlight>
                          <a:srgbClr val="00FF00"/>
                        </a:highlight>
                        <a:latin typeface="roboto" panose="02000000000000000000" pitchFamily="2" charset="0"/>
                        <a:ea typeface="roboto" panose="02000000000000000000" pitchFamily="2" charset="0"/>
                        <a:cs typeface="roboto" panose="02000000000000000000" pitchFamily="2" charset="0"/>
                      </a:endParaRPr>
                    </a:p>
                  </a:txBody>
                  <a:tcPr marL="0" marR="0" marT="0" marB="0"/>
                </a:tc>
                <a:tc>
                  <a:txBody>
                    <a:bodyPr/>
                    <a:lstStyle/>
                    <a:p>
                      <a:pPr marL="17780" algn="ctr">
                        <a:lnSpc>
                          <a:spcPts val="1125"/>
                        </a:lnSpc>
                        <a:spcBef>
                          <a:spcPts val="175"/>
                        </a:spcBef>
                      </a:pPr>
                      <a:r>
                        <a:rPr lang="en-US" sz="1000" b="0" dirty="0">
                          <a:effectLst/>
                          <a:highlight>
                            <a:srgbClr val="00FF00"/>
                          </a:highlight>
                          <a:latin typeface="roboto" panose="02000000000000000000" pitchFamily="2" charset="0"/>
                          <a:ea typeface="roboto" panose="02000000000000000000" pitchFamily="2" charset="0"/>
                          <a:cs typeface="roboto" panose="02000000000000000000" pitchFamily="2" charset="0"/>
                        </a:rPr>
                        <a:t>50</a:t>
                      </a:r>
                      <a:r>
                        <a:rPr lang="en-US" sz="1000" b="0" spc="-25" dirty="0">
                          <a:effectLst/>
                          <a:highlight>
                            <a:srgbClr val="00FF00"/>
                          </a:highlight>
                          <a:latin typeface="roboto" panose="02000000000000000000" pitchFamily="2" charset="0"/>
                          <a:ea typeface="roboto" panose="02000000000000000000" pitchFamily="2" charset="0"/>
                          <a:cs typeface="roboto" panose="02000000000000000000" pitchFamily="2" charset="0"/>
                        </a:rPr>
                        <a:t> </a:t>
                      </a:r>
                      <a:r>
                        <a:rPr lang="en-US" sz="1000" b="0" dirty="0">
                          <a:effectLst/>
                          <a:highlight>
                            <a:srgbClr val="00FF00"/>
                          </a:highlight>
                          <a:latin typeface="roboto" panose="02000000000000000000" pitchFamily="2" charset="0"/>
                          <a:ea typeface="roboto" panose="02000000000000000000" pitchFamily="2" charset="0"/>
                          <a:cs typeface="roboto" panose="02000000000000000000" pitchFamily="2" charset="0"/>
                        </a:rPr>
                        <a:t>MHz</a:t>
                      </a:r>
                      <a:r>
                        <a:rPr lang="en-US" sz="1000" b="0" spc="-10" dirty="0">
                          <a:effectLst/>
                          <a:highlight>
                            <a:srgbClr val="00FF00"/>
                          </a:highlight>
                          <a:latin typeface="roboto" panose="02000000000000000000" pitchFamily="2" charset="0"/>
                          <a:ea typeface="roboto" panose="02000000000000000000" pitchFamily="2" charset="0"/>
                          <a:cs typeface="roboto" panose="02000000000000000000" pitchFamily="2" charset="0"/>
                        </a:rPr>
                        <a:t> </a:t>
                      </a:r>
                      <a:r>
                        <a:rPr lang="en-US" sz="1000" b="0" dirty="0">
                          <a:effectLst/>
                          <a:highlight>
                            <a:srgbClr val="00FF00"/>
                          </a:highlight>
                          <a:latin typeface="roboto" panose="02000000000000000000" pitchFamily="2" charset="0"/>
                          <a:ea typeface="roboto" panose="02000000000000000000" pitchFamily="2" charset="0"/>
                          <a:cs typeface="roboto" panose="02000000000000000000" pitchFamily="2" charset="0"/>
                        </a:rPr>
                        <a:t>clock</a:t>
                      </a:r>
                      <a:r>
                        <a:rPr lang="en-US" sz="1000" b="0" spc="-20" dirty="0">
                          <a:effectLst/>
                          <a:highlight>
                            <a:srgbClr val="00FF00"/>
                          </a:highlight>
                          <a:latin typeface="roboto" panose="02000000000000000000" pitchFamily="2" charset="0"/>
                          <a:ea typeface="roboto" panose="02000000000000000000" pitchFamily="2" charset="0"/>
                          <a:cs typeface="roboto" panose="02000000000000000000" pitchFamily="2" charset="0"/>
                        </a:rPr>
                        <a:t> </a:t>
                      </a:r>
                      <a:r>
                        <a:rPr lang="en-US" sz="1000" b="0" spc="-10" dirty="0">
                          <a:effectLst/>
                          <a:highlight>
                            <a:srgbClr val="00FF00"/>
                          </a:highlight>
                          <a:latin typeface="roboto" panose="02000000000000000000" pitchFamily="2" charset="0"/>
                          <a:ea typeface="roboto" panose="02000000000000000000" pitchFamily="2" charset="0"/>
                          <a:cs typeface="roboto" panose="02000000000000000000" pitchFamily="2" charset="0"/>
                        </a:rPr>
                        <a:t>input</a:t>
                      </a:r>
                      <a:endParaRPr lang="en-IN" sz="1100" b="0" dirty="0">
                        <a:effectLst/>
                        <a:highlight>
                          <a:srgbClr val="00FF00"/>
                        </a:highlight>
                        <a:latin typeface="roboto" panose="02000000000000000000" pitchFamily="2" charset="0"/>
                        <a:ea typeface="roboto" panose="02000000000000000000" pitchFamily="2" charset="0"/>
                        <a:cs typeface="roboto" panose="02000000000000000000" pitchFamily="2" charset="0"/>
                      </a:endParaRPr>
                    </a:p>
                  </a:txBody>
                  <a:tcPr marL="0" marR="0" marT="0" marB="0"/>
                </a:tc>
                <a:tc>
                  <a:txBody>
                    <a:bodyPr/>
                    <a:lstStyle/>
                    <a:p>
                      <a:pPr marL="17780" algn="ctr">
                        <a:lnSpc>
                          <a:spcPts val="1125"/>
                        </a:lnSpc>
                        <a:spcBef>
                          <a:spcPts val="175"/>
                        </a:spcBef>
                      </a:pPr>
                      <a:r>
                        <a:rPr lang="en-US" sz="1000" b="0" spc="-20" dirty="0">
                          <a:effectLst/>
                          <a:highlight>
                            <a:srgbClr val="00FF00"/>
                          </a:highlight>
                          <a:latin typeface="roboto" panose="02000000000000000000" pitchFamily="2" charset="0"/>
                          <a:ea typeface="roboto" panose="02000000000000000000" pitchFamily="2" charset="0"/>
                          <a:cs typeface="roboto" panose="02000000000000000000" pitchFamily="2" charset="0"/>
                        </a:rPr>
                        <a:t>3.3V</a:t>
                      </a:r>
                      <a:endParaRPr lang="en-IN" sz="1100" b="0" dirty="0">
                        <a:effectLst/>
                        <a:highlight>
                          <a:srgbClr val="00FF00"/>
                        </a:highlight>
                        <a:latin typeface="roboto" panose="02000000000000000000" pitchFamily="2" charset="0"/>
                        <a:ea typeface="roboto" panose="02000000000000000000" pitchFamily="2" charset="0"/>
                        <a:cs typeface="roboto" panose="02000000000000000000" pitchFamily="2" charset="0"/>
                      </a:endParaRPr>
                    </a:p>
                  </a:txBody>
                  <a:tcPr marL="0" marR="0" marT="0" marB="0"/>
                </a:tc>
                <a:extLst>
                  <a:ext uri="{0D108BD9-81ED-4DB2-BD59-A6C34878D82A}">
                    <a16:rowId xmlns:a16="http://schemas.microsoft.com/office/drawing/2014/main" val="2101748894"/>
                  </a:ext>
                </a:extLst>
              </a:tr>
              <a:tr h="276762">
                <a:tc>
                  <a:txBody>
                    <a:bodyPr/>
                    <a:lstStyle/>
                    <a:p>
                      <a:pPr marL="17780" algn="ctr">
                        <a:lnSpc>
                          <a:spcPts val="1125"/>
                        </a:lnSpc>
                        <a:spcBef>
                          <a:spcPts val="175"/>
                        </a:spcBef>
                      </a:pPr>
                      <a:r>
                        <a:rPr lang="en-US" sz="1000" b="0" spc="-10">
                          <a:effectLst/>
                          <a:latin typeface="roboto" panose="02000000000000000000" pitchFamily="2" charset="0"/>
                          <a:ea typeface="roboto" panose="02000000000000000000" pitchFamily="2" charset="0"/>
                          <a:cs typeface="roboto" panose="02000000000000000000" pitchFamily="2" charset="0"/>
                        </a:rPr>
                        <a:t>CLOCK3_50</a:t>
                      </a:r>
                      <a:endParaRPr lang="en-IN" sz="1100" b="0">
                        <a:effectLst/>
                        <a:latin typeface="roboto" panose="02000000000000000000" pitchFamily="2" charset="0"/>
                        <a:ea typeface="roboto" panose="02000000000000000000" pitchFamily="2" charset="0"/>
                        <a:cs typeface="roboto" panose="02000000000000000000" pitchFamily="2" charset="0"/>
                      </a:endParaRPr>
                    </a:p>
                  </a:txBody>
                  <a:tcPr marL="0" marR="0" marT="0" marB="0"/>
                </a:tc>
                <a:tc>
                  <a:txBody>
                    <a:bodyPr/>
                    <a:lstStyle/>
                    <a:p>
                      <a:pPr marL="17780" algn="ctr">
                        <a:lnSpc>
                          <a:spcPts val="1125"/>
                        </a:lnSpc>
                        <a:spcBef>
                          <a:spcPts val="175"/>
                        </a:spcBef>
                      </a:pPr>
                      <a:r>
                        <a:rPr lang="en-US" sz="1000" b="0" spc="-10" dirty="0">
                          <a:solidFill>
                            <a:srgbClr val="FF0000"/>
                          </a:solidFill>
                          <a:effectLst/>
                          <a:latin typeface="roboto" panose="02000000000000000000" pitchFamily="2" charset="0"/>
                          <a:ea typeface="roboto" panose="02000000000000000000" pitchFamily="2" charset="0"/>
                          <a:cs typeface="roboto" panose="02000000000000000000" pitchFamily="2" charset="0"/>
                        </a:rPr>
                        <a:t>PIN_V15</a:t>
                      </a:r>
                      <a:endParaRPr lang="en-IN" sz="1100" b="0" dirty="0">
                        <a:solidFill>
                          <a:srgbClr val="FF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tc>
                <a:tc>
                  <a:txBody>
                    <a:bodyPr/>
                    <a:lstStyle/>
                    <a:p>
                      <a:pPr marL="17780" algn="ctr">
                        <a:lnSpc>
                          <a:spcPts val="1125"/>
                        </a:lnSpc>
                        <a:spcBef>
                          <a:spcPts val="175"/>
                        </a:spcBef>
                      </a:pPr>
                      <a:r>
                        <a:rPr lang="en-US" sz="1000" b="0" dirty="0">
                          <a:effectLst/>
                          <a:latin typeface="roboto" panose="02000000000000000000" pitchFamily="2" charset="0"/>
                          <a:ea typeface="roboto" panose="02000000000000000000" pitchFamily="2" charset="0"/>
                          <a:cs typeface="roboto" panose="02000000000000000000" pitchFamily="2" charset="0"/>
                        </a:rPr>
                        <a:t>50</a:t>
                      </a:r>
                      <a:r>
                        <a:rPr lang="en-US" sz="1000" b="0" spc="-20" dirty="0">
                          <a:effectLst/>
                          <a:latin typeface="roboto" panose="02000000000000000000" pitchFamily="2" charset="0"/>
                          <a:ea typeface="roboto" panose="02000000000000000000" pitchFamily="2" charset="0"/>
                          <a:cs typeface="roboto" panose="02000000000000000000" pitchFamily="2" charset="0"/>
                        </a:rPr>
                        <a:t> </a:t>
                      </a:r>
                      <a:r>
                        <a:rPr lang="en-US" sz="1000" b="0" dirty="0">
                          <a:effectLst/>
                          <a:latin typeface="roboto" panose="02000000000000000000" pitchFamily="2" charset="0"/>
                          <a:ea typeface="roboto" panose="02000000000000000000" pitchFamily="2" charset="0"/>
                          <a:cs typeface="roboto" panose="02000000000000000000" pitchFamily="2" charset="0"/>
                        </a:rPr>
                        <a:t>MHz</a:t>
                      </a:r>
                      <a:r>
                        <a:rPr lang="en-US" sz="1000" b="0" spc="-10" dirty="0">
                          <a:effectLst/>
                          <a:latin typeface="roboto" panose="02000000000000000000" pitchFamily="2" charset="0"/>
                          <a:ea typeface="roboto" panose="02000000000000000000" pitchFamily="2" charset="0"/>
                          <a:cs typeface="roboto" panose="02000000000000000000" pitchFamily="2" charset="0"/>
                        </a:rPr>
                        <a:t> </a:t>
                      </a:r>
                      <a:r>
                        <a:rPr lang="en-US" sz="1000" b="0" dirty="0">
                          <a:effectLst/>
                          <a:latin typeface="roboto" panose="02000000000000000000" pitchFamily="2" charset="0"/>
                          <a:ea typeface="roboto" panose="02000000000000000000" pitchFamily="2" charset="0"/>
                          <a:cs typeface="roboto" panose="02000000000000000000" pitchFamily="2" charset="0"/>
                        </a:rPr>
                        <a:t>clock</a:t>
                      </a:r>
                      <a:r>
                        <a:rPr lang="en-US" sz="1000" b="0" spc="-20" dirty="0">
                          <a:effectLst/>
                          <a:latin typeface="roboto" panose="02000000000000000000" pitchFamily="2" charset="0"/>
                          <a:ea typeface="roboto" panose="02000000000000000000" pitchFamily="2" charset="0"/>
                          <a:cs typeface="roboto" panose="02000000000000000000" pitchFamily="2" charset="0"/>
                        </a:rPr>
                        <a:t> </a:t>
                      </a:r>
                      <a:r>
                        <a:rPr lang="en-US" sz="1000" b="0" spc="-10" dirty="0">
                          <a:effectLst/>
                          <a:latin typeface="roboto" panose="02000000000000000000" pitchFamily="2" charset="0"/>
                          <a:ea typeface="roboto" panose="02000000000000000000" pitchFamily="2" charset="0"/>
                          <a:cs typeface="roboto" panose="02000000000000000000" pitchFamily="2" charset="0"/>
                        </a:rPr>
                        <a:t>input</a:t>
                      </a:r>
                      <a:endParaRPr lang="en-IN" sz="1100" b="0" dirty="0">
                        <a:effectLst/>
                        <a:latin typeface="roboto" panose="02000000000000000000" pitchFamily="2" charset="0"/>
                        <a:ea typeface="roboto" panose="02000000000000000000" pitchFamily="2" charset="0"/>
                        <a:cs typeface="roboto" panose="02000000000000000000" pitchFamily="2" charset="0"/>
                      </a:endParaRPr>
                    </a:p>
                  </a:txBody>
                  <a:tcPr marL="0" marR="0" marT="0" marB="0"/>
                </a:tc>
                <a:tc>
                  <a:txBody>
                    <a:bodyPr/>
                    <a:lstStyle/>
                    <a:p>
                      <a:pPr marL="17780" algn="ctr">
                        <a:lnSpc>
                          <a:spcPts val="1125"/>
                        </a:lnSpc>
                        <a:spcBef>
                          <a:spcPts val="175"/>
                        </a:spcBef>
                      </a:pPr>
                      <a:r>
                        <a:rPr lang="en-US" sz="1000" b="0" spc="-20" dirty="0">
                          <a:effectLst/>
                          <a:latin typeface="roboto" panose="02000000000000000000" pitchFamily="2" charset="0"/>
                          <a:ea typeface="roboto" panose="02000000000000000000" pitchFamily="2" charset="0"/>
                          <a:cs typeface="roboto" panose="02000000000000000000" pitchFamily="2" charset="0"/>
                        </a:rPr>
                        <a:t>2.5V</a:t>
                      </a:r>
                      <a:endParaRPr lang="en-IN" sz="1100" b="0" dirty="0">
                        <a:effectLst/>
                        <a:latin typeface="roboto" panose="02000000000000000000" pitchFamily="2" charset="0"/>
                        <a:ea typeface="roboto" panose="02000000000000000000" pitchFamily="2" charset="0"/>
                        <a:cs typeface="roboto" panose="02000000000000000000" pitchFamily="2" charset="0"/>
                      </a:endParaRPr>
                    </a:p>
                  </a:txBody>
                  <a:tcPr marL="0" marR="0" marT="0" marB="0"/>
                </a:tc>
                <a:extLst>
                  <a:ext uri="{0D108BD9-81ED-4DB2-BD59-A6C34878D82A}">
                    <a16:rowId xmlns:a16="http://schemas.microsoft.com/office/drawing/2014/main" val="3108886909"/>
                  </a:ext>
                </a:extLst>
              </a:tr>
              <a:tr h="276762">
                <a:tc>
                  <a:txBody>
                    <a:bodyPr/>
                    <a:lstStyle/>
                    <a:p>
                      <a:pPr marL="17780" algn="ctr">
                        <a:lnSpc>
                          <a:spcPts val="1125"/>
                        </a:lnSpc>
                        <a:spcBef>
                          <a:spcPts val="175"/>
                        </a:spcBef>
                      </a:pPr>
                      <a:r>
                        <a:rPr lang="en-US" sz="1000" b="0" spc="-10">
                          <a:effectLst/>
                          <a:latin typeface="roboto" panose="02000000000000000000" pitchFamily="2" charset="0"/>
                          <a:ea typeface="roboto" panose="02000000000000000000" pitchFamily="2" charset="0"/>
                          <a:cs typeface="roboto" panose="02000000000000000000" pitchFamily="2" charset="0"/>
                        </a:rPr>
                        <a:t>SMA_CLKOUT</a:t>
                      </a:r>
                      <a:endParaRPr lang="en-IN" sz="1100" b="0">
                        <a:effectLst/>
                        <a:latin typeface="roboto" panose="02000000000000000000" pitchFamily="2" charset="0"/>
                        <a:ea typeface="roboto" panose="02000000000000000000" pitchFamily="2" charset="0"/>
                        <a:cs typeface="roboto" panose="02000000000000000000" pitchFamily="2" charset="0"/>
                      </a:endParaRPr>
                    </a:p>
                  </a:txBody>
                  <a:tcPr marL="0" marR="0" marT="0" marB="0"/>
                </a:tc>
                <a:tc>
                  <a:txBody>
                    <a:bodyPr/>
                    <a:lstStyle/>
                    <a:p>
                      <a:pPr marL="17780" algn="ctr">
                        <a:lnSpc>
                          <a:spcPts val="1125"/>
                        </a:lnSpc>
                        <a:spcBef>
                          <a:spcPts val="175"/>
                        </a:spcBef>
                      </a:pPr>
                      <a:r>
                        <a:rPr lang="en-US" sz="1000" b="0" spc="-10" dirty="0">
                          <a:solidFill>
                            <a:srgbClr val="FF0000"/>
                          </a:solidFill>
                          <a:effectLst/>
                          <a:latin typeface="roboto" panose="02000000000000000000" pitchFamily="2" charset="0"/>
                          <a:ea typeface="roboto" panose="02000000000000000000" pitchFamily="2" charset="0"/>
                          <a:cs typeface="roboto" panose="02000000000000000000" pitchFamily="2" charset="0"/>
                        </a:rPr>
                        <a:t>PIN_AF25</a:t>
                      </a:r>
                      <a:endParaRPr lang="en-IN" sz="1100" b="0" dirty="0">
                        <a:solidFill>
                          <a:srgbClr val="FF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tc>
                <a:tc>
                  <a:txBody>
                    <a:bodyPr/>
                    <a:lstStyle/>
                    <a:p>
                      <a:pPr marL="17780" algn="ctr">
                        <a:lnSpc>
                          <a:spcPts val="1125"/>
                        </a:lnSpc>
                        <a:spcBef>
                          <a:spcPts val="175"/>
                        </a:spcBef>
                      </a:pPr>
                      <a:r>
                        <a:rPr lang="en-US" sz="1000" b="0" dirty="0">
                          <a:effectLst/>
                          <a:latin typeface="roboto" panose="02000000000000000000" pitchFamily="2" charset="0"/>
                          <a:ea typeface="roboto" panose="02000000000000000000" pitchFamily="2" charset="0"/>
                          <a:cs typeface="roboto" panose="02000000000000000000" pitchFamily="2" charset="0"/>
                        </a:rPr>
                        <a:t>External</a:t>
                      </a:r>
                      <a:r>
                        <a:rPr lang="en-US" sz="1000" b="0" spc="-35" dirty="0">
                          <a:effectLst/>
                          <a:latin typeface="roboto" panose="02000000000000000000" pitchFamily="2" charset="0"/>
                          <a:ea typeface="roboto" panose="02000000000000000000" pitchFamily="2" charset="0"/>
                          <a:cs typeface="roboto" panose="02000000000000000000" pitchFamily="2" charset="0"/>
                        </a:rPr>
                        <a:t> </a:t>
                      </a:r>
                      <a:r>
                        <a:rPr lang="en-US" sz="1000" b="0" dirty="0">
                          <a:effectLst/>
                          <a:latin typeface="roboto" panose="02000000000000000000" pitchFamily="2" charset="0"/>
                          <a:ea typeface="roboto" panose="02000000000000000000" pitchFamily="2" charset="0"/>
                          <a:cs typeface="roboto" panose="02000000000000000000" pitchFamily="2" charset="0"/>
                        </a:rPr>
                        <a:t>(SMA)</a:t>
                      </a:r>
                      <a:r>
                        <a:rPr lang="en-US" sz="1000" b="0" spc="-25" dirty="0">
                          <a:effectLst/>
                          <a:latin typeface="roboto" panose="02000000000000000000" pitchFamily="2" charset="0"/>
                          <a:ea typeface="roboto" panose="02000000000000000000" pitchFamily="2" charset="0"/>
                          <a:cs typeface="roboto" panose="02000000000000000000" pitchFamily="2" charset="0"/>
                        </a:rPr>
                        <a:t> </a:t>
                      </a:r>
                      <a:r>
                        <a:rPr lang="en-US" sz="1000" b="0" dirty="0">
                          <a:effectLst/>
                          <a:latin typeface="roboto" panose="02000000000000000000" pitchFamily="2" charset="0"/>
                          <a:ea typeface="roboto" panose="02000000000000000000" pitchFamily="2" charset="0"/>
                          <a:cs typeface="roboto" panose="02000000000000000000" pitchFamily="2" charset="0"/>
                        </a:rPr>
                        <a:t>clock</a:t>
                      </a:r>
                      <a:r>
                        <a:rPr lang="en-US" sz="1000" b="0" spc="-25" dirty="0">
                          <a:effectLst/>
                          <a:latin typeface="roboto" panose="02000000000000000000" pitchFamily="2" charset="0"/>
                          <a:ea typeface="roboto" panose="02000000000000000000" pitchFamily="2" charset="0"/>
                          <a:cs typeface="roboto" panose="02000000000000000000" pitchFamily="2" charset="0"/>
                        </a:rPr>
                        <a:t> </a:t>
                      </a:r>
                      <a:r>
                        <a:rPr lang="en-US" sz="1000" b="0" spc="-10" dirty="0">
                          <a:effectLst/>
                          <a:latin typeface="roboto" panose="02000000000000000000" pitchFamily="2" charset="0"/>
                          <a:ea typeface="roboto" panose="02000000000000000000" pitchFamily="2" charset="0"/>
                          <a:cs typeface="roboto" panose="02000000000000000000" pitchFamily="2" charset="0"/>
                        </a:rPr>
                        <a:t>output</a:t>
                      </a:r>
                      <a:endParaRPr lang="en-IN" sz="1100" b="0" dirty="0">
                        <a:effectLst/>
                        <a:latin typeface="roboto" panose="02000000000000000000" pitchFamily="2" charset="0"/>
                        <a:ea typeface="roboto" panose="02000000000000000000" pitchFamily="2" charset="0"/>
                        <a:cs typeface="roboto" panose="02000000000000000000" pitchFamily="2" charset="0"/>
                      </a:endParaRPr>
                    </a:p>
                  </a:txBody>
                  <a:tcPr marL="0" marR="0" marT="0" marB="0"/>
                </a:tc>
                <a:tc>
                  <a:txBody>
                    <a:bodyPr/>
                    <a:lstStyle/>
                    <a:p>
                      <a:pPr marL="17780" algn="ctr">
                        <a:lnSpc>
                          <a:spcPts val="1125"/>
                        </a:lnSpc>
                        <a:spcBef>
                          <a:spcPts val="175"/>
                        </a:spcBef>
                      </a:pPr>
                      <a:r>
                        <a:rPr lang="en-US" sz="1000" b="0" spc="-20">
                          <a:effectLst/>
                          <a:latin typeface="roboto" panose="02000000000000000000" pitchFamily="2" charset="0"/>
                          <a:ea typeface="roboto" panose="02000000000000000000" pitchFamily="2" charset="0"/>
                          <a:cs typeface="roboto" panose="02000000000000000000" pitchFamily="2" charset="0"/>
                        </a:rPr>
                        <a:t>3.3V</a:t>
                      </a:r>
                      <a:endParaRPr lang="en-IN" sz="1100" b="0">
                        <a:effectLst/>
                        <a:latin typeface="roboto" panose="02000000000000000000" pitchFamily="2" charset="0"/>
                        <a:ea typeface="roboto" panose="02000000000000000000" pitchFamily="2" charset="0"/>
                        <a:cs typeface="roboto" panose="02000000000000000000" pitchFamily="2" charset="0"/>
                      </a:endParaRPr>
                    </a:p>
                  </a:txBody>
                  <a:tcPr marL="0" marR="0" marT="0" marB="0"/>
                </a:tc>
                <a:extLst>
                  <a:ext uri="{0D108BD9-81ED-4DB2-BD59-A6C34878D82A}">
                    <a16:rowId xmlns:a16="http://schemas.microsoft.com/office/drawing/2014/main" val="1803971797"/>
                  </a:ext>
                </a:extLst>
              </a:tr>
              <a:tr h="276762">
                <a:tc>
                  <a:txBody>
                    <a:bodyPr/>
                    <a:lstStyle/>
                    <a:p>
                      <a:pPr marL="17780" algn="ctr">
                        <a:lnSpc>
                          <a:spcPts val="1125"/>
                        </a:lnSpc>
                        <a:spcBef>
                          <a:spcPts val="175"/>
                        </a:spcBef>
                      </a:pPr>
                      <a:r>
                        <a:rPr lang="en-US" sz="1000" b="0" spc="-10">
                          <a:effectLst/>
                          <a:latin typeface="roboto" panose="02000000000000000000" pitchFamily="2" charset="0"/>
                          <a:ea typeface="roboto" panose="02000000000000000000" pitchFamily="2" charset="0"/>
                          <a:cs typeface="roboto" panose="02000000000000000000" pitchFamily="2" charset="0"/>
                        </a:rPr>
                        <a:t>SMA_CLKIN</a:t>
                      </a:r>
                      <a:endParaRPr lang="en-IN" sz="1100" b="0">
                        <a:effectLst/>
                        <a:latin typeface="roboto" panose="02000000000000000000" pitchFamily="2" charset="0"/>
                        <a:ea typeface="roboto" panose="02000000000000000000" pitchFamily="2" charset="0"/>
                        <a:cs typeface="roboto" panose="02000000000000000000" pitchFamily="2" charset="0"/>
                      </a:endParaRPr>
                    </a:p>
                  </a:txBody>
                  <a:tcPr marL="0" marR="0" marT="0" marB="0"/>
                </a:tc>
                <a:tc>
                  <a:txBody>
                    <a:bodyPr/>
                    <a:lstStyle/>
                    <a:p>
                      <a:pPr marL="17780" algn="ctr">
                        <a:lnSpc>
                          <a:spcPts val="1125"/>
                        </a:lnSpc>
                        <a:spcBef>
                          <a:spcPts val="175"/>
                        </a:spcBef>
                      </a:pPr>
                      <a:r>
                        <a:rPr lang="en-US" sz="1000" b="0" spc="-10" dirty="0">
                          <a:solidFill>
                            <a:srgbClr val="FF0000"/>
                          </a:solidFill>
                          <a:effectLst/>
                          <a:latin typeface="roboto" panose="02000000000000000000" pitchFamily="2" charset="0"/>
                          <a:ea typeface="roboto" panose="02000000000000000000" pitchFamily="2" charset="0"/>
                          <a:cs typeface="roboto" panose="02000000000000000000" pitchFamily="2" charset="0"/>
                        </a:rPr>
                        <a:t>PIN_AK16</a:t>
                      </a:r>
                      <a:endParaRPr lang="en-IN" sz="1100" b="0" dirty="0">
                        <a:solidFill>
                          <a:srgbClr val="FF0000"/>
                        </a:solidFill>
                        <a:effectLst/>
                        <a:latin typeface="roboto" panose="02000000000000000000" pitchFamily="2" charset="0"/>
                        <a:ea typeface="roboto" panose="02000000000000000000" pitchFamily="2" charset="0"/>
                        <a:cs typeface="roboto" panose="02000000000000000000" pitchFamily="2" charset="0"/>
                      </a:endParaRPr>
                    </a:p>
                  </a:txBody>
                  <a:tcPr marL="0" marR="0" marT="0" marB="0"/>
                </a:tc>
                <a:tc>
                  <a:txBody>
                    <a:bodyPr/>
                    <a:lstStyle/>
                    <a:p>
                      <a:pPr marL="17780" algn="ctr">
                        <a:lnSpc>
                          <a:spcPts val="1125"/>
                        </a:lnSpc>
                        <a:spcBef>
                          <a:spcPts val="175"/>
                        </a:spcBef>
                      </a:pPr>
                      <a:r>
                        <a:rPr lang="en-US" sz="1000" b="0" dirty="0">
                          <a:effectLst/>
                          <a:latin typeface="roboto" panose="02000000000000000000" pitchFamily="2" charset="0"/>
                          <a:ea typeface="roboto" panose="02000000000000000000" pitchFamily="2" charset="0"/>
                          <a:cs typeface="roboto" panose="02000000000000000000" pitchFamily="2" charset="0"/>
                        </a:rPr>
                        <a:t>External</a:t>
                      </a:r>
                      <a:r>
                        <a:rPr lang="en-US" sz="1000" b="0" spc="-35" dirty="0">
                          <a:effectLst/>
                          <a:latin typeface="roboto" panose="02000000000000000000" pitchFamily="2" charset="0"/>
                          <a:ea typeface="roboto" panose="02000000000000000000" pitchFamily="2" charset="0"/>
                          <a:cs typeface="roboto" panose="02000000000000000000" pitchFamily="2" charset="0"/>
                        </a:rPr>
                        <a:t> </a:t>
                      </a:r>
                      <a:r>
                        <a:rPr lang="en-US" sz="1000" b="0" dirty="0">
                          <a:effectLst/>
                          <a:latin typeface="roboto" panose="02000000000000000000" pitchFamily="2" charset="0"/>
                          <a:ea typeface="roboto" panose="02000000000000000000" pitchFamily="2" charset="0"/>
                          <a:cs typeface="roboto" panose="02000000000000000000" pitchFamily="2" charset="0"/>
                        </a:rPr>
                        <a:t>(SMA)</a:t>
                      </a:r>
                      <a:r>
                        <a:rPr lang="en-US" sz="1000" b="0" spc="-25" dirty="0">
                          <a:effectLst/>
                          <a:latin typeface="roboto" panose="02000000000000000000" pitchFamily="2" charset="0"/>
                          <a:ea typeface="roboto" panose="02000000000000000000" pitchFamily="2" charset="0"/>
                          <a:cs typeface="roboto" panose="02000000000000000000" pitchFamily="2" charset="0"/>
                        </a:rPr>
                        <a:t> </a:t>
                      </a:r>
                      <a:r>
                        <a:rPr lang="en-US" sz="1000" b="0" dirty="0">
                          <a:effectLst/>
                          <a:latin typeface="roboto" panose="02000000000000000000" pitchFamily="2" charset="0"/>
                          <a:ea typeface="roboto" panose="02000000000000000000" pitchFamily="2" charset="0"/>
                          <a:cs typeface="roboto" panose="02000000000000000000" pitchFamily="2" charset="0"/>
                        </a:rPr>
                        <a:t>clock</a:t>
                      </a:r>
                      <a:r>
                        <a:rPr lang="en-US" sz="1000" b="0" spc="-30" dirty="0">
                          <a:effectLst/>
                          <a:latin typeface="roboto" panose="02000000000000000000" pitchFamily="2" charset="0"/>
                          <a:ea typeface="roboto" panose="02000000000000000000" pitchFamily="2" charset="0"/>
                          <a:cs typeface="roboto" panose="02000000000000000000" pitchFamily="2" charset="0"/>
                        </a:rPr>
                        <a:t> </a:t>
                      </a:r>
                      <a:r>
                        <a:rPr lang="en-US" sz="1000" b="0" spc="-10" dirty="0">
                          <a:effectLst/>
                          <a:latin typeface="roboto" panose="02000000000000000000" pitchFamily="2" charset="0"/>
                          <a:ea typeface="roboto" panose="02000000000000000000" pitchFamily="2" charset="0"/>
                          <a:cs typeface="roboto" panose="02000000000000000000" pitchFamily="2" charset="0"/>
                        </a:rPr>
                        <a:t>input</a:t>
                      </a:r>
                      <a:endParaRPr lang="en-IN" sz="1100" b="0" dirty="0">
                        <a:effectLst/>
                        <a:latin typeface="roboto" panose="02000000000000000000" pitchFamily="2" charset="0"/>
                        <a:ea typeface="roboto" panose="02000000000000000000" pitchFamily="2" charset="0"/>
                        <a:cs typeface="roboto" panose="02000000000000000000" pitchFamily="2" charset="0"/>
                      </a:endParaRPr>
                    </a:p>
                  </a:txBody>
                  <a:tcPr marL="0" marR="0" marT="0" marB="0"/>
                </a:tc>
                <a:tc>
                  <a:txBody>
                    <a:bodyPr/>
                    <a:lstStyle/>
                    <a:p>
                      <a:pPr marL="17780" algn="ctr">
                        <a:lnSpc>
                          <a:spcPts val="1125"/>
                        </a:lnSpc>
                        <a:spcBef>
                          <a:spcPts val="175"/>
                        </a:spcBef>
                      </a:pPr>
                      <a:r>
                        <a:rPr lang="en-US" sz="1000" b="0" spc="-20" dirty="0">
                          <a:effectLst/>
                          <a:latin typeface="roboto" panose="02000000000000000000" pitchFamily="2" charset="0"/>
                          <a:ea typeface="roboto" panose="02000000000000000000" pitchFamily="2" charset="0"/>
                          <a:cs typeface="roboto" panose="02000000000000000000" pitchFamily="2" charset="0"/>
                        </a:rPr>
                        <a:t>3.3V</a:t>
                      </a:r>
                      <a:endParaRPr lang="en-IN" sz="1100" b="0" dirty="0">
                        <a:effectLst/>
                        <a:latin typeface="roboto" panose="02000000000000000000" pitchFamily="2" charset="0"/>
                        <a:ea typeface="roboto" panose="02000000000000000000" pitchFamily="2" charset="0"/>
                        <a:cs typeface="roboto" panose="02000000000000000000" pitchFamily="2" charset="0"/>
                      </a:endParaRPr>
                    </a:p>
                  </a:txBody>
                  <a:tcPr marL="0" marR="0" marT="0" marB="0"/>
                </a:tc>
                <a:extLst>
                  <a:ext uri="{0D108BD9-81ED-4DB2-BD59-A6C34878D82A}">
                    <a16:rowId xmlns:a16="http://schemas.microsoft.com/office/drawing/2014/main" val="2791193035"/>
                  </a:ext>
                </a:extLst>
              </a:tr>
            </a:tbl>
          </a:graphicData>
        </a:graphic>
      </p:graphicFrame>
    </p:spTree>
    <p:extLst>
      <p:ext uri="{BB962C8B-B14F-4D97-AF65-F5344CB8AC3E}">
        <p14:creationId xmlns:p14="http://schemas.microsoft.com/office/powerpoint/2010/main" val="12988877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CB7AE-7712-9E13-3525-E076EBAE1C24}"/>
              </a:ext>
            </a:extLst>
          </p:cNvPr>
          <p:cNvSpPr>
            <a:spLocks noGrp="1"/>
          </p:cNvSpPr>
          <p:nvPr>
            <p:ph type="title"/>
          </p:nvPr>
        </p:nvSpPr>
        <p:spPr/>
        <p:txBody>
          <a:bodyPr>
            <a:normAutofit/>
          </a:bodyPr>
          <a:lstStyle/>
          <a:p>
            <a:pPr algn="ctr"/>
            <a:r>
              <a:rPr lang="en-IN" dirty="0">
                <a:latin typeface="roboto" panose="02000000000000000000" pitchFamily="2" charset="0"/>
                <a:ea typeface="roboto" panose="02000000000000000000" pitchFamily="2" charset="0"/>
                <a:cs typeface="roboto" panose="02000000000000000000" pitchFamily="2" charset="0"/>
              </a:rPr>
              <a:t>Thank You </a:t>
            </a:r>
          </a:p>
        </p:txBody>
      </p:sp>
      <p:sp>
        <p:nvSpPr>
          <p:cNvPr id="3" name="Text Placeholder 2">
            <a:extLst>
              <a:ext uri="{FF2B5EF4-FFF2-40B4-BE49-F238E27FC236}">
                <a16:creationId xmlns:a16="http://schemas.microsoft.com/office/drawing/2014/main" id="{93B8C264-B48D-CCB0-9001-60AB07B7CD78}"/>
              </a:ext>
            </a:extLst>
          </p:cNvPr>
          <p:cNvSpPr>
            <a:spLocks noGrp="1"/>
          </p:cNvSpPr>
          <p:nvPr>
            <p:ph type="body" idx="1"/>
          </p:nvPr>
        </p:nvSpPr>
        <p:spPr>
          <a:xfrm>
            <a:off x="680322" y="4232171"/>
            <a:ext cx="9613860" cy="822429"/>
          </a:xfrm>
        </p:spPr>
        <p:txBody>
          <a:bodyPr>
            <a:normAutofit/>
          </a:bodyPr>
          <a:lstStyle/>
          <a:p>
            <a:r>
              <a:rPr lang="en-IN" sz="3200" i="1" dirty="0">
                <a:solidFill>
                  <a:srgbClr val="FFC000"/>
                </a:solidFill>
                <a:latin typeface="roboto" panose="02000000000000000000" pitchFamily="2" charset="0"/>
                <a:ea typeface="roboto" panose="02000000000000000000" pitchFamily="2" charset="0"/>
                <a:cs typeface="roboto" panose="02000000000000000000" pitchFamily="2" charset="0"/>
              </a:rPr>
              <a:t>Lets Get Started………</a:t>
            </a:r>
          </a:p>
        </p:txBody>
      </p:sp>
    </p:spTree>
    <p:extLst>
      <p:ext uri="{BB962C8B-B14F-4D97-AF65-F5344CB8AC3E}">
        <p14:creationId xmlns:p14="http://schemas.microsoft.com/office/powerpoint/2010/main" val="272208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F97E605-36D0-163B-6AE2-535BED9AFDCC}"/>
              </a:ext>
            </a:extLst>
          </p:cNvPr>
          <p:cNvSpPr/>
          <p:nvPr/>
        </p:nvSpPr>
        <p:spPr>
          <a:xfrm>
            <a:off x="414866" y="2531532"/>
            <a:ext cx="4601633" cy="202353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dirty="0">
                <a:latin typeface="roboto" panose="02000000000000000000" pitchFamily="2" charset="0"/>
                <a:ea typeface="roboto" panose="02000000000000000000" pitchFamily="2" charset="0"/>
                <a:cs typeface="roboto" panose="02000000000000000000" pitchFamily="2" charset="0"/>
              </a:rPr>
              <a:t>Quartus II Design flow for FPGAs</a:t>
            </a:r>
            <a:endParaRPr lang="en-IN" sz="2400" dirty="0">
              <a:latin typeface="roboto" panose="02000000000000000000" pitchFamily="2" charset="0"/>
              <a:ea typeface="roboto" panose="02000000000000000000" pitchFamily="2" charset="0"/>
              <a:cs typeface="roboto" panose="02000000000000000000" pitchFamily="2" charset="0"/>
            </a:endParaRPr>
          </a:p>
        </p:txBody>
      </p:sp>
      <p:pic>
        <p:nvPicPr>
          <p:cNvPr id="3" name="Picture 2">
            <a:extLst>
              <a:ext uri="{FF2B5EF4-FFF2-40B4-BE49-F238E27FC236}">
                <a16:creationId xmlns:a16="http://schemas.microsoft.com/office/drawing/2014/main" id="{77882C9B-6489-93DE-4864-14B87ECEDB3D}"/>
              </a:ext>
            </a:extLst>
          </p:cNvPr>
          <p:cNvPicPr>
            <a:picLocks noChangeAspect="1"/>
          </p:cNvPicPr>
          <p:nvPr/>
        </p:nvPicPr>
        <p:blipFill>
          <a:blip r:embed="rId2"/>
          <a:stretch>
            <a:fillRect/>
          </a:stretch>
        </p:blipFill>
        <p:spPr>
          <a:xfrm>
            <a:off x="5554559" y="124883"/>
            <a:ext cx="4072041" cy="6608233"/>
          </a:xfrm>
          <a:prstGeom prst="rect">
            <a:avLst/>
          </a:prstGeom>
        </p:spPr>
      </p:pic>
      <p:pic>
        <p:nvPicPr>
          <p:cNvPr id="4" name="Picture 3">
            <a:extLst>
              <a:ext uri="{FF2B5EF4-FFF2-40B4-BE49-F238E27FC236}">
                <a16:creationId xmlns:a16="http://schemas.microsoft.com/office/drawing/2014/main" id="{79027B30-639D-EB44-77D7-1DEF09D60212}"/>
              </a:ext>
            </a:extLst>
          </p:cNvPr>
          <p:cNvPicPr>
            <a:picLocks noChangeAspect="1"/>
          </p:cNvPicPr>
          <p:nvPr/>
        </p:nvPicPr>
        <p:blipFill>
          <a:blip r:embed="rId3"/>
          <a:stretch>
            <a:fillRect/>
          </a:stretch>
        </p:blipFill>
        <p:spPr>
          <a:xfrm>
            <a:off x="10791728" y="879651"/>
            <a:ext cx="1268078" cy="823031"/>
          </a:xfrm>
          <a:prstGeom prst="rect">
            <a:avLst/>
          </a:prstGeom>
        </p:spPr>
      </p:pic>
    </p:spTree>
    <p:extLst>
      <p:ext uri="{BB962C8B-B14F-4D97-AF65-F5344CB8AC3E}">
        <p14:creationId xmlns:p14="http://schemas.microsoft.com/office/powerpoint/2010/main" val="3229577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B5B80-CCFD-4383-7F69-24EE94AC1D28}"/>
              </a:ext>
            </a:extLst>
          </p:cNvPr>
          <p:cNvSpPr>
            <a:spLocks noGrp="1"/>
          </p:cNvSpPr>
          <p:nvPr>
            <p:ph type="title"/>
          </p:nvPr>
        </p:nvSpPr>
        <p:spPr>
          <a:xfrm>
            <a:off x="269687" y="706662"/>
            <a:ext cx="9613861" cy="1080938"/>
          </a:xfrm>
        </p:spPr>
        <p:txBody>
          <a:bodyPr/>
          <a:lstStyle/>
          <a:p>
            <a:r>
              <a:rPr lang="en-US" dirty="0">
                <a:latin typeface="roboto" panose="02000000000000000000" pitchFamily="2" charset="0"/>
                <a:ea typeface="roboto" panose="02000000000000000000" pitchFamily="2" charset="0"/>
                <a:cs typeface="roboto" panose="02000000000000000000" pitchFamily="2" charset="0"/>
              </a:rPr>
              <a:t>Quartus II Software Installation and Licensing</a:t>
            </a:r>
            <a:endParaRPr lang="en-IN" dirty="0">
              <a:latin typeface="roboto" panose="02000000000000000000" pitchFamily="2" charset="0"/>
              <a:ea typeface="roboto" panose="02000000000000000000" pitchFamily="2" charset="0"/>
              <a:cs typeface="roboto" panose="02000000000000000000" pitchFamily="2" charset="0"/>
            </a:endParaRPr>
          </a:p>
        </p:txBody>
      </p:sp>
      <p:sp>
        <p:nvSpPr>
          <p:cNvPr id="3" name="Content Placeholder 2">
            <a:extLst>
              <a:ext uri="{FF2B5EF4-FFF2-40B4-BE49-F238E27FC236}">
                <a16:creationId xmlns:a16="http://schemas.microsoft.com/office/drawing/2014/main" id="{1E4CFEAB-D943-10CA-17DB-7EFF2E850F12}"/>
              </a:ext>
            </a:extLst>
          </p:cNvPr>
          <p:cNvSpPr>
            <a:spLocks noGrp="1"/>
          </p:cNvSpPr>
          <p:nvPr>
            <p:ph idx="1"/>
          </p:nvPr>
        </p:nvSpPr>
        <p:spPr>
          <a:xfrm>
            <a:off x="680320" y="2336873"/>
            <a:ext cx="10990979" cy="4059694"/>
          </a:xfrm>
        </p:spPr>
        <p:txBody>
          <a:bodyPr/>
          <a:lstStyle/>
          <a:p>
            <a:r>
              <a:rPr lang="en-US" sz="2000" dirty="0">
                <a:latin typeface="roboto" panose="02000000000000000000" pitchFamily="2" charset="0"/>
                <a:ea typeface="roboto" panose="02000000000000000000" pitchFamily="2" charset="0"/>
                <a:cs typeface="roboto" panose="02000000000000000000" pitchFamily="2" charset="0"/>
              </a:rPr>
              <a:t>Visit the following </a:t>
            </a:r>
            <a:r>
              <a:rPr lang="en-US" sz="2000" dirty="0" err="1">
                <a:latin typeface="roboto" panose="02000000000000000000" pitchFamily="2" charset="0"/>
                <a:ea typeface="roboto" panose="02000000000000000000" pitchFamily="2" charset="0"/>
                <a:cs typeface="roboto" panose="02000000000000000000" pitchFamily="2" charset="0"/>
              </a:rPr>
              <a:t>site:</a:t>
            </a:r>
            <a:r>
              <a:rPr lang="en-US" sz="1600" dirty="0" err="1">
                <a:latin typeface="roboto" panose="02000000000000000000" pitchFamily="2" charset="0"/>
                <a:ea typeface="roboto" panose="02000000000000000000" pitchFamily="2" charset="0"/>
                <a:cs typeface="roboto" panose="02000000000000000000" pitchFamily="2" charset="0"/>
                <a:hlinkClick r:id="rId2"/>
              </a:rPr>
              <a:t>Intel</a:t>
            </a:r>
            <a:r>
              <a:rPr lang="en-US" sz="1600" dirty="0">
                <a:latin typeface="roboto" panose="02000000000000000000" pitchFamily="2" charset="0"/>
                <a:ea typeface="roboto" panose="02000000000000000000" pitchFamily="2" charset="0"/>
                <a:cs typeface="roboto" panose="02000000000000000000" pitchFamily="2" charset="0"/>
                <a:hlinkClick r:id="rId2"/>
              </a:rPr>
              <a:t>® Quartus® II Subscription Edition Design Software Version 13.1 for Windows</a:t>
            </a:r>
            <a:endParaRPr lang="en-US" sz="1600" dirty="0">
              <a:latin typeface="roboto" panose="02000000000000000000" pitchFamily="2" charset="0"/>
              <a:ea typeface="roboto" panose="02000000000000000000" pitchFamily="2" charset="0"/>
              <a:cs typeface="roboto" panose="02000000000000000000" pitchFamily="2" charset="0"/>
            </a:endParaRPr>
          </a:p>
          <a:p>
            <a:r>
              <a:rPr lang="en-US" sz="2000" dirty="0">
                <a:latin typeface="roboto" panose="02000000000000000000" pitchFamily="2" charset="0"/>
                <a:ea typeface="roboto" panose="02000000000000000000" pitchFamily="2" charset="0"/>
                <a:cs typeface="roboto" panose="02000000000000000000" pitchFamily="2" charset="0"/>
              </a:rPr>
              <a:t>Now click to download and install after extraction</a:t>
            </a:r>
          </a:p>
          <a:p>
            <a:endParaRPr lang="en-US" sz="1600" dirty="0">
              <a:latin typeface="roboto" panose="02000000000000000000" pitchFamily="2" charset="0"/>
              <a:ea typeface="roboto" panose="02000000000000000000" pitchFamily="2" charset="0"/>
              <a:cs typeface="roboto" panose="02000000000000000000" pitchFamily="2" charset="0"/>
            </a:endParaRPr>
          </a:p>
        </p:txBody>
      </p:sp>
      <p:pic>
        <p:nvPicPr>
          <p:cNvPr id="5" name="Picture 4">
            <a:extLst>
              <a:ext uri="{FF2B5EF4-FFF2-40B4-BE49-F238E27FC236}">
                <a16:creationId xmlns:a16="http://schemas.microsoft.com/office/drawing/2014/main" id="{F507942F-0963-1EC8-46DC-A8621C580D22}"/>
              </a:ext>
            </a:extLst>
          </p:cNvPr>
          <p:cNvPicPr>
            <a:picLocks noChangeAspect="1"/>
          </p:cNvPicPr>
          <p:nvPr/>
        </p:nvPicPr>
        <p:blipFill>
          <a:blip r:embed="rId3"/>
          <a:stretch>
            <a:fillRect/>
          </a:stretch>
        </p:blipFill>
        <p:spPr>
          <a:xfrm>
            <a:off x="1062566" y="3161289"/>
            <a:ext cx="7531101" cy="3134731"/>
          </a:xfrm>
          <a:prstGeom prst="rect">
            <a:avLst/>
          </a:prstGeom>
        </p:spPr>
      </p:pic>
      <p:pic>
        <p:nvPicPr>
          <p:cNvPr id="6" name="Picture 5">
            <a:extLst>
              <a:ext uri="{FF2B5EF4-FFF2-40B4-BE49-F238E27FC236}">
                <a16:creationId xmlns:a16="http://schemas.microsoft.com/office/drawing/2014/main" id="{F5BBB832-09D9-B622-D881-1D7C93B9F617}"/>
              </a:ext>
            </a:extLst>
          </p:cNvPr>
          <p:cNvPicPr>
            <a:picLocks noChangeAspect="1"/>
          </p:cNvPicPr>
          <p:nvPr/>
        </p:nvPicPr>
        <p:blipFill>
          <a:blip r:embed="rId4"/>
          <a:stretch>
            <a:fillRect/>
          </a:stretch>
        </p:blipFill>
        <p:spPr>
          <a:xfrm>
            <a:off x="10893328" y="835615"/>
            <a:ext cx="1268078" cy="823031"/>
          </a:xfrm>
          <a:prstGeom prst="rect">
            <a:avLst/>
          </a:prstGeom>
        </p:spPr>
      </p:pic>
    </p:spTree>
    <p:extLst>
      <p:ext uri="{BB962C8B-B14F-4D97-AF65-F5344CB8AC3E}">
        <p14:creationId xmlns:p14="http://schemas.microsoft.com/office/powerpoint/2010/main" val="3097275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B5B80-CCFD-4383-7F69-24EE94AC1D28}"/>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Quartus II Software Installation and Licensing</a:t>
            </a:r>
            <a:endParaRPr lang="en-IN" dirty="0">
              <a:latin typeface="roboto" panose="02000000000000000000" pitchFamily="2" charset="0"/>
              <a:ea typeface="roboto" panose="02000000000000000000" pitchFamily="2" charset="0"/>
              <a:cs typeface="roboto" panose="02000000000000000000" pitchFamily="2" charset="0"/>
            </a:endParaRPr>
          </a:p>
        </p:txBody>
      </p:sp>
      <p:sp>
        <p:nvSpPr>
          <p:cNvPr id="3" name="Content Placeholder 2">
            <a:extLst>
              <a:ext uri="{FF2B5EF4-FFF2-40B4-BE49-F238E27FC236}">
                <a16:creationId xmlns:a16="http://schemas.microsoft.com/office/drawing/2014/main" id="{1E4CFEAB-D943-10CA-17DB-7EFF2E850F12}"/>
              </a:ext>
            </a:extLst>
          </p:cNvPr>
          <p:cNvSpPr>
            <a:spLocks noGrp="1"/>
          </p:cNvSpPr>
          <p:nvPr>
            <p:ph idx="1"/>
          </p:nvPr>
        </p:nvSpPr>
        <p:spPr>
          <a:xfrm>
            <a:off x="680320" y="2336873"/>
            <a:ext cx="10990979" cy="3599316"/>
          </a:xfrm>
        </p:spPr>
        <p:txBody>
          <a:bodyPr/>
          <a:lstStyle/>
          <a:p>
            <a:r>
              <a:rPr lang="en-US" sz="1600" dirty="0">
                <a:latin typeface="roboto" panose="02000000000000000000" pitchFamily="2" charset="0"/>
                <a:ea typeface="roboto" panose="02000000000000000000" pitchFamily="2" charset="0"/>
                <a:cs typeface="roboto" panose="02000000000000000000" pitchFamily="2" charset="0"/>
              </a:rPr>
              <a:t>Now scroll down to Addition resources and click</a:t>
            </a:r>
          </a:p>
          <a:p>
            <a:endParaRPr lang="en-US" sz="1600" dirty="0">
              <a:latin typeface="roboto" panose="02000000000000000000" pitchFamily="2" charset="0"/>
              <a:ea typeface="roboto" panose="02000000000000000000" pitchFamily="2" charset="0"/>
              <a:cs typeface="roboto" panose="02000000000000000000" pitchFamily="2" charset="0"/>
            </a:endParaRPr>
          </a:p>
          <a:p>
            <a:endParaRPr lang="en-US" sz="1600" dirty="0">
              <a:latin typeface="roboto" panose="02000000000000000000" pitchFamily="2" charset="0"/>
              <a:ea typeface="roboto" panose="02000000000000000000" pitchFamily="2" charset="0"/>
              <a:cs typeface="roboto" panose="02000000000000000000" pitchFamily="2" charset="0"/>
            </a:endParaRPr>
          </a:p>
          <a:p>
            <a:endParaRPr lang="en-US" sz="1600" dirty="0">
              <a:latin typeface="roboto" panose="02000000000000000000" pitchFamily="2" charset="0"/>
              <a:ea typeface="roboto" panose="02000000000000000000" pitchFamily="2" charset="0"/>
              <a:cs typeface="roboto" panose="02000000000000000000" pitchFamily="2" charset="0"/>
            </a:endParaRPr>
          </a:p>
          <a:p>
            <a:pPr marL="0" indent="0">
              <a:buNone/>
            </a:pPr>
            <a:endParaRPr lang="en-US" sz="1600" dirty="0">
              <a:latin typeface="roboto" panose="02000000000000000000" pitchFamily="2" charset="0"/>
              <a:ea typeface="roboto" panose="02000000000000000000" pitchFamily="2" charset="0"/>
              <a:cs typeface="roboto" panose="02000000000000000000" pitchFamily="2" charset="0"/>
            </a:endParaRPr>
          </a:p>
          <a:p>
            <a:r>
              <a:rPr lang="en-US" sz="1600" dirty="0">
                <a:latin typeface="roboto" panose="02000000000000000000" pitchFamily="2" charset="0"/>
                <a:ea typeface="roboto" panose="02000000000000000000" pitchFamily="2" charset="0"/>
                <a:cs typeface="roboto" panose="02000000000000000000" pitchFamily="2" charset="0"/>
              </a:rPr>
              <a:t>This will enter : </a:t>
            </a:r>
            <a:r>
              <a:rPr lang="en-IN" sz="1200" dirty="0">
                <a:hlinkClick r:id="rId2"/>
              </a:rPr>
              <a:t>Home (intel.com)</a:t>
            </a:r>
            <a:r>
              <a:rPr lang="en-IN" sz="1200" dirty="0"/>
              <a:t> and click</a:t>
            </a:r>
            <a:endParaRPr lang="en-US" sz="1600" dirty="0">
              <a:latin typeface="roboto" panose="02000000000000000000" pitchFamily="2" charset="0"/>
              <a:ea typeface="roboto" panose="02000000000000000000" pitchFamily="2" charset="0"/>
              <a:cs typeface="roboto" panose="02000000000000000000" pitchFamily="2" charset="0"/>
            </a:endParaRPr>
          </a:p>
          <a:p>
            <a:endParaRPr lang="en-US" sz="1600" dirty="0">
              <a:latin typeface="roboto" panose="02000000000000000000" pitchFamily="2" charset="0"/>
              <a:ea typeface="roboto" panose="02000000000000000000" pitchFamily="2" charset="0"/>
              <a:cs typeface="roboto" panose="02000000000000000000" pitchFamily="2" charset="0"/>
            </a:endParaRPr>
          </a:p>
          <a:p>
            <a:endParaRPr lang="en-US" sz="1600" dirty="0">
              <a:latin typeface="roboto" panose="02000000000000000000" pitchFamily="2" charset="0"/>
              <a:ea typeface="roboto" panose="02000000000000000000" pitchFamily="2" charset="0"/>
              <a:cs typeface="roboto" panose="02000000000000000000" pitchFamily="2" charset="0"/>
            </a:endParaRPr>
          </a:p>
          <a:p>
            <a:endParaRPr lang="en-US" sz="1600" dirty="0">
              <a:latin typeface="roboto" panose="02000000000000000000" pitchFamily="2" charset="0"/>
              <a:ea typeface="roboto" panose="02000000000000000000" pitchFamily="2" charset="0"/>
              <a:cs typeface="roboto" panose="02000000000000000000" pitchFamily="2" charset="0"/>
            </a:endParaRPr>
          </a:p>
          <a:p>
            <a:endParaRPr lang="en-US" sz="1600" dirty="0">
              <a:latin typeface="roboto" panose="02000000000000000000" pitchFamily="2" charset="0"/>
              <a:ea typeface="roboto" panose="02000000000000000000" pitchFamily="2" charset="0"/>
              <a:cs typeface="roboto" panose="02000000000000000000" pitchFamily="2" charset="0"/>
            </a:endParaRPr>
          </a:p>
          <a:p>
            <a:pPr marL="0" indent="0">
              <a:buNone/>
            </a:pPr>
            <a:endParaRPr lang="en-US" sz="1600" dirty="0">
              <a:latin typeface="roboto" panose="02000000000000000000" pitchFamily="2" charset="0"/>
              <a:ea typeface="roboto" panose="02000000000000000000" pitchFamily="2" charset="0"/>
              <a:cs typeface="roboto" panose="02000000000000000000" pitchFamily="2" charset="0"/>
            </a:endParaRPr>
          </a:p>
        </p:txBody>
      </p:sp>
      <p:pic>
        <p:nvPicPr>
          <p:cNvPr id="10" name="Picture 9">
            <a:extLst>
              <a:ext uri="{FF2B5EF4-FFF2-40B4-BE49-F238E27FC236}">
                <a16:creationId xmlns:a16="http://schemas.microsoft.com/office/drawing/2014/main" id="{DFBB67FF-6FBB-9839-14BB-6ACE0B3E8957}"/>
              </a:ext>
            </a:extLst>
          </p:cNvPr>
          <p:cNvPicPr>
            <a:picLocks noChangeAspect="1"/>
          </p:cNvPicPr>
          <p:nvPr/>
        </p:nvPicPr>
        <p:blipFill>
          <a:blip r:embed="rId3"/>
          <a:stretch>
            <a:fillRect/>
          </a:stretch>
        </p:blipFill>
        <p:spPr>
          <a:xfrm>
            <a:off x="989266" y="2598942"/>
            <a:ext cx="9459933" cy="1660115"/>
          </a:xfrm>
          <a:prstGeom prst="rect">
            <a:avLst/>
          </a:prstGeom>
        </p:spPr>
      </p:pic>
      <p:pic>
        <p:nvPicPr>
          <p:cNvPr id="12" name="Picture 11">
            <a:extLst>
              <a:ext uri="{FF2B5EF4-FFF2-40B4-BE49-F238E27FC236}">
                <a16:creationId xmlns:a16="http://schemas.microsoft.com/office/drawing/2014/main" id="{5C4D4BF0-2DFF-D122-7B54-AB0E6E7F5AB0}"/>
              </a:ext>
            </a:extLst>
          </p:cNvPr>
          <p:cNvPicPr>
            <a:picLocks noChangeAspect="1"/>
          </p:cNvPicPr>
          <p:nvPr/>
        </p:nvPicPr>
        <p:blipFill>
          <a:blip r:embed="rId4"/>
          <a:stretch>
            <a:fillRect/>
          </a:stretch>
        </p:blipFill>
        <p:spPr>
          <a:xfrm>
            <a:off x="1047247" y="4443102"/>
            <a:ext cx="9246935" cy="2046598"/>
          </a:xfrm>
          <a:prstGeom prst="rect">
            <a:avLst/>
          </a:prstGeom>
        </p:spPr>
      </p:pic>
    </p:spTree>
    <p:extLst>
      <p:ext uri="{BB962C8B-B14F-4D97-AF65-F5344CB8AC3E}">
        <p14:creationId xmlns:p14="http://schemas.microsoft.com/office/powerpoint/2010/main" val="1829579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B5B80-CCFD-4383-7F69-24EE94AC1D28}"/>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Quartus II Software Installation and Licensing</a:t>
            </a:r>
            <a:endParaRPr lang="en-IN" dirty="0">
              <a:latin typeface="roboto" panose="02000000000000000000" pitchFamily="2" charset="0"/>
              <a:ea typeface="roboto" panose="02000000000000000000" pitchFamily="2" charset="0"/>
              <a:cs typeface="roboto" panose="02000000000000000000" pitchFamily="2" charset="0"/>
            </a:endParaRPr>
          </a:p>
        </p:txBody>
      </p:sp>
      <p:sp>
        <p:nvSpPr>
          <p:cNvPr id="3" name="Content Placeholder 2">
            <a:extLst>
              <a:ext uri="{FF2B5EF4-FFF2-40B4-BE49-F238E27FC236}">
                <a16:creationId xmlns:a16="http://schemas.microsoft.com/office/drawing/2014/main" id="{1E4CFEAB-D943-10CA-17DB-7EFF2E850F12}"/>
              </a:ext>
            </a:extLst>
          </p:cNvPr>
          <p:cNvSpPr>
            <a:spLocks noGrp="1"/>
          </p:cNvSpPr>
          <p:nvPr>
            <p:ph idx="1"/>
          </p:nvPr>
        </p:nvSpPr>
        <p:spPr>
          <a:xfrm>
            <a:off x="680320" y="2336873"/>
            <a:ext cx="10990979" cy="3599316"/>
          </a:xfrm>
        </p:spPr>
        <p:txBody>
          <a:bodyPr/>
          <a:lstStyle/>
          <a:p>
            <a:r>
              <a:rPr lang="en-US" sz="1800" dirty="0">
                <a:latin typeface="roboto" panose="02000000000000000000" pitchFamily="2" charset="0"/>
                <a:ea typeface="roboto" panose="02000000000000000000" pitchFamily="2" charset="0"/>
                <a:cs typeface="roboto" panose="02000000000000000000" pitchFamily="2" charset="0"/>
              </a:rPr>
              <a:t>Now fill up the form and click verify your email</a:t>
            </a:r>
          </a:p>
          <a:p>
            <a:endParaRPr lang="en-US" sz="1600" dirty="0">
              <a:latin typeface="roboto" panose="02000000000000000000" pitchFamily="2" charset="0"/>
              <a:ea typeface="roboto" panose="02000000000000000000" pitchFamily="2" charset="0"/>
              <a:cs typeface="roboto" panose="02000000000000000000" pitchFamily="2" charset="0"/>
            </a:endParaRPr>
          </a:p>
          <a:p>
            <a:endParaRPr lang="en-US" sz="1600" dirty="0">
              <a:latin typeface="roboto" panose="02000000000000000000" pitchFamily="2" charset="0"/>
              <a:ea typeface="roboto" panose="02000000000000000000" pitchFamily="2" charset="0"/>
              <a:cs typeface="roboto" panose="02000000000000000000" pitchFamily="2" charset="0"/>
            </a:endParaRPr>
          </a:p>
          <a:p>
            <a:endParaRPr lang="en-US" sz="1600" dirty="0">
              <a:latin typeface="roboto" panose="02000000000000000000" pitchFamily="2" charset="0"/>
              <a:ea typeface="roboto" panose="02000000000000000000" pitchFamily="2" charset="0"/>
              <a:cs typeface="roboto" panose="02000000000000000000" pitchFamily="2" charset="0"/>
            </a:endParaRPr>
          </a:p>
          <a:p>
            <a:endParaRPr lang="en-US" sz="1600" dirty="0">
              <a:latin typeface="roboto" panose="02000000000000000000" pitchFamily="2" charset="0"/>
              <a:ea typeface="roboto" panose="02000000000000000000" pitchFamily="2" charset="0"/>
              <a:cs typeface="roboto" panose="02000000000000000000" pitchFamily="2" charset="0"/>
            </a:endParaRPr>
          </a:p>
          <a:p>
            <a:endParaRPr lang="en-US" sz="1600" dirty="0">
              <a:latin typeface="roboto" panose="02000000000000000000" pitchFamily="2" charset="0"/>
              <a:ea typeface="roboto" panose="02000000000000000000" pitchFamily="2" charset="0"/>
              <a:cs typeface="roboto" panose="02000000000000000000" pitchFamily="2" charset="0"/>
            </a:endParaRPr>
          </a:p>
          <a:p>
            <a:pPr marL="0" indent="0">
              <a:buNone/>
            </a:pPr>
            <a:endParaRPr lang="en-US" sz="1600" dirty="0">
              <a:latin typeface="roboto" panose="02000000000000000000" pitchFamily="2" charset="0"/>
              <a:ea typeface="roboto" panose="02000000000000000000" pitchFamily="2" charset="0"/>
              <a:cs typeface="roboto" panose="02000000000000000000" pitchFamily="2" charset="0"/>
            </a:endParaRPr>
          </a:p>
          <a:p>
            <a:endParaRPr lang="en-US" sz="1600" dirty="0">
              <a:latin typeface="roboto" panose="02000000000000000000" pitchFamily="2" charset="0"/>
              <a:ea typeface="roboto" panose="02000000000000000000" pitchFamily="2" charset="0"/>
              <a:cs typeface="roboto" panose="02000000000000000000" pitchFamily="2" charset="0"/>
            </a:endParaRPr>
          </a:p>
          <a:p>
            <a:endParaRPr lang="en-US" sz="1600" dirty="0">
              <a:latin typeface="roboto" panose="02000000000000000000" pitchFamily="2" charset="0"/>
              <a:ea typeface="roboto" panose="02000000000000000000" pitchFamily="2" charset="0"/>
              <a:cs typeface="roboto" panose="02000000000000000000" pitchFamily="2" charset="0"/>
            </a:endParaRPr>
          </a:p>
          <a:p>
            <a:pPr marL="0" indent="0">
              <a:buNone/>
            </a:pPr>
            <a:endParaRPr lang="en-US" sz="1600" dirty="0">
              <a:latin typeface="roboto" panose="02000000000000000000" pitchFamily="2" charset="0"/>
              <a:ea typeface="roboto" panose="02000000000000000000" pitchFamily="2" charset="0"/>
              <a:cs typeface="roboto" panose="02000000000000000000" pitchFamily="2" charset="0"/>
            </a:endParaRPr>
          </a:p>
        </p:txBody>
      </p:sp>
      <p:pic>
        <p:nvPicPr>
          <p:cNvPr id="5" name="Picture 4">
            <a:extLst>
              <a:ext uri="{FF2B5EF4-FFF2-40B4-BE49-F238E27FC236}">
                <a16:creationId xmlns:a16="http://schemas.microsoft.com/office/drawing/2014/main" id="{D4697E5E-12DD-7E4D-EDAA-4847EF9C122F}"/>
              </a:ext>
            </a:extLst>
          </p:cNvPr>
          <p:cNvPicPr>
            <a:picLocks noChangeAspect="1"/>
          </p:cNvPicPr>
          <p:nvPr/>
        </p:nvPicPr>
        <p:blipFill>
          <a:blip r:embed="rId2"/>
          <a:stretch>
            <a:fillRect/>
          </a:stretch>
        </p:blipFill>
        <p:spPr>
          <a:xfrm>
            <a:off x="5998381" y="1985434"/>
            <a:ext cx="5453037" cy="4770966"/>
          </a:xfrm>
          <a:prstGeom prst="rect">
            <a:avLst/>
          </a:prstGeom>
        </p:spPr>
      </p:pic>
      <p:pic>
        <p:nvPicPr>
          <p:cNvPr id="6" name="Picture 5">
            <a:extLst>
              <a:ext uri="{FF2B5EF4-FFF2-40B4-BE49-F238E27FC236}">
                <a16:creationId xmlns:a16="http://schemas.microsoft.com/office/drawing/2014/main" id="{A429E30A-A09C-1F45-F8CC-2EF8B0319B66}"/>
              </a:ext>
            </a:extLst>
          </p:cNvPr>
          <p:cNvPicPr>
            <a:picLocks noChangeAspect="1"/>
          </p:cNvPicPr>
          <p:nvPr/>
        </p:nvPicPr>
        <p:blipFill>
          <a:blip r:embed="rId3"/>
          <a:stretch>
            <a:fillRect/>
          </a:stretch>
        </p:blipFill>
        <p:spPr>
          <a:xfrm>
            <a:off x="10817379" y="882181"/>
            <a:ext cx="1268078" cy="823031"/>
          </a:xfrm>
          <a:prstGeom prst="rect">
            <a:avLst/>
          </a:prstGeom>
        </p:spPr>
      </p:pic>
    </p:spTree>
    <p:extLst>
      <p:ext uri="{BB962C8B-B14F-4D97-AF65-F5344CB8AC3E}">
        <p14:creationId xmlns:p14="http://schemas.microsoft.com/office/powerpoint/2010/main" val="2371046424"/>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TM04033917[[fn=Berlin]]</Template>
  <TotalTime>769</TotalTime>
  <Words>3040</Words>
  <Application>Microsoft Office PowerPoint</Application>
  <PresentationFormat>Widescreen</PresentationFormat>
  <Paragraphs>607</Paragraphs>
  <Slides>52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Arial</vt:lpstr>
      <vt:lpstr>Roboto</vt:lpstr>
      <vt:lpstr>Roboto</vt:lpstr>
      <vt:lpstr>Symbol</vt:lpstr>
      <vt:lpstr>Times New Roman</vt:lpstr>
      <vt:lpstr>Trebuchet MS</vt:lpstr>
      <vt:lpstr>Wingdings</vt:lpstr>
      <vt:lpstr>Berlin</vt:lpstr>
      <vt:lpstr>PowerPoint Presentation</vt:lpstr>
      <vt:lpstr>Introduction to FPGA:  Hands-On with Intel development board DE2i-150 using Quartus &amp; ModelSim</vt:lpstr>
      <vt:lpstr>Course content</vt:lpstr>
      <vt:lpstr>Introduction to Quartus II Software</vt:lpstr>
      <vt:lpstr>Key features of Quartus II </vt:lpstr>
      <vt:lpstr>PowerPoint Presentation</vt:lpstr>
      <vt:lpstr>Quartus II Software Installation and Licensing</vt:lpstr>
      <vt:lpstr>Quartus II Software Installation and Licensing</vt:lpstr>
      <vt:lpstr>Quartus II Software Installation and Licensing</vt:lpstr>
      <vt:lpstr>Quartus II Software Installation and Licensing</vt:lpstr>
      <vt:lpstr>Quartus II Software Installation and Licensing</vt:lpstr>
      <vt:lpstr>Quartus II Software Installation and Licensing</vt:lpstr>
      <vt:lpstr>Quartus II Software Installation and Licensing</vt:lpstr>
      <vt:lpstr>Getting Licensing for Quartus II</vt:lpstr>
      <vt:lpstr>Getting Licensing for Quartus II</vt:lpstr>
      <vt:lpstr>Getting Licensing for Quartus II</vt:lpstr>
      <vt:lpstr>Getting Licensing for Quartus II</vt:lpstr>
      <vt:lpstr>Getting Licensing for Quartus II</vt:lpstr>
      <vt:lpstr>Getting Licensing for Quartus II</vt:lpstr>
      <vt:lpstr>Getting Licensing for Quartus II</vt:lpstr>
      <vt:lpstr>Getting Licensing for Quartus II</vt:lpstr>
      <vt:lpstr>Getting Licensing for Quartus II</vt:lpstr>
      <vt:lpstr>Getting Licensing for Quartus II</vt:lpstr>
      <vt:lpstr>Getting Licensing for Quartus II</vt:lpstr>
      <vt:lpstr>Getting Licensing for Quartus II</vt:lpstr>
      <vt:lpstr>Getting Licensing for Quartus II</vt:lpstr>
      <vt:lpstr>Getting Licensing for Quartus II</vt:lpstr>
      <vt:lpstr>Getting Licensing for Quartus II</vt:lpstr>
      <vt:lpstr>Getting Licensing for Quartus II</vt:lpstr>
      <vt:lpstr>Initial setup for Quartus II</vt:lpstr>
      <vt:lpstr>Initial setup for Quartus II</vt:lpstr>
      <vt:lpstr>Verilog Programming Basics</vt:lpstr>
      <vt:lpstr>Verilog Syntax:- Module &amp; Instantiation of Instances </vt:lpstr>
      <vt:lpstr>Verilog Syntax:- Module &amp; Instantiation of Instances </vt:lpstr>
      <vt:lpstr>Verilog Syntax:- Values &amp; Literals </vt:lpstr>
      <vt:lpstr>Verilog Syntax:- Values &amp; Literals </vt:lpstr>
      <vt:lpstr>Verilog Syntax:-Data Types</vt:lpstr>
      <vt:lpstr>Verilog Syntax:-Data Types</vt:lpstr>
      <vt:lpstr>Verilog Syntax:- Vectors &amp; Arrays</vt:lpstr>
      <vt:lpstr>Verilog Syntax:- Operators</vt:lpstr>
      <vt:lpstr>Verilog Syntax:- Operators</vt:lpstr>
      <vt:lpstr>Verilog Syntax:- Structured Procedures </vt:lpstr>
      <vt:lpstr>Verilog Syntax:-Conditional Statements</vt:lpstr>
      <vt:lpstr>Verilog Syntax:- Loop Statements</vt:lpstr>
      <vt:lpstr>DE2i-150 Board</vt:lpstr>
      <vt:lpstr>Layout and Components</vt:lpstr>
      <vt:lpstr>Components required for workshop</vt:lpstr>
      <vt:lpstr>Using Switches on the DE2i-150 board </vt:lpstr>
      <vt:lpstr>Using LEDs on the DE2i-150 board </vt:lpstr>
      <vt:lpstr>Using the 7-segment Displays on the DE2i-150 board </vt:lpstr>
      <vt:lpstr>Clock Circuitry on the DE2i-150 board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JAYARAJ VS</dc:creator>
  <cp:lastModifiedBy>JAYARAJ VS</cp:lastModifiedBy>
  <cp:revision>77</cp:revision>
  <dcterms:created xsi:type="dcterms:W3CDTF">2024-06-30T02:25:26Z</dcterms:created>
  <dcterms:modified xsi:type="dcterms:W3CDTF">2024-06-30T15:19:11Z</dcterms:modified>
</cp:coreProperties>
</file>